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8"/>
  </p:notesMasterIdLst>
  <p:handoutMasterIdLst>
    <p:handoutMasterId r:id="rId19"/>
  </p:handoutMasterIdLst>
  <p:sldIdLst>
    <p:sldId id="257" r:id="rId2"/>
    <p:sldId id="311" r:id="rId3"/>
    <p:sldId id="319" r:id="rId4"/>
    <p:sldId id="304" r:id="rId5"/>
    <p:sldId id="308" r:id="rId6"/>
    <p:sldId id="306" r:id="rId7"/>
    <p:sldId id="321" r:id="rId8"/>
    <p:sldId id="322" r:id="rId9"/>
    <p:sldId id="323" r:id="rId10"/>
    <p:sldId id="295" r:id="rId11"/>
    <p:sldId id="305" r:id="rId12"/>
    <p:sldId id="325" r:id="rId13"/>
    <p:sldId id="326" r:id="rId14"/>
    <p:sldId id="315" r:id="rId15"/>
    <p:sldId id="328" r:id="rId16"/>
    <p:sldId id="266" r:id="rId17"/>
  </p:sldIdLst>
  <p:sldSz cx="12192000" cy="6858000"/>
  <p:notesSz cx="7104063" cy="10234613"/>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F8ECA08-4A8B-446F-8BEA-A1E996CCA6D6}">
          <p14:sldIdLst>
            <p14:sldId id="257"/>
          </p14:sldIdLst>
        </p14:section>
        <p14:section name="a intro" id="{038217CD-ED2D-47B5-8731-1AB764F4F540}">
          <p14:sldIdLst>
            <p14:sldId id="311"/>
            <p14:sldId id="319"/>
          </p14:sldIdLst>
        </p14:section>
        <p14:section name="b departments" id="{D923B6FD-6F4B-4BA0-B3E3-A016BC66D921}">
          <p14:sldIdLst>
            <p14:sldId id="304"/>
            <p14:sldId id="308"/>
          </p14:sldIdLst>
        </p14:section>
        <p14:section name="c gender" id="{96CAC07A-E180-49DD-9464-B7403B4EDD14}">
          <p14:sldIdLst>
            <p14:sldId id="306"/>
            <p14:sldId id="321"/>
            <p14:sldId id="322"/>
          </p14:sldIdLst>
        </p14:section>
        <p14:section name="d working patterns" id="{7B4FFE8C-DC65-4FBC-8357-6177FBEAB540}">
          <p14:sldIdLst>
            <p14:sldId id="323"/>
          </p14:sldIdLst>
        </p14:section>
        <p14:section name="e location" id="{DFE1FF66-C67B-4778-8B34-9669B0757C97}">
          <p14:sldIdLst>
            <p14:sldId id="295"/>
            <p14:sldId id="305"/>
          </p14:sldIdLst>
        </p14:section>
        <p14:section name="f scrappage" id="{74866096-8445-4BE0-8E0F-4B8F53FD91D7}">
          <p14:sldIdLst>
            <p14:sldId id="325"/>
            <p14:sldId id="326"/>
          </p14:sldIdLst>
        </p14:section>
        <p14:section name="g conclusion" id="{4520EBB6-689C-4E63-B019-AAF0123D9DCD}">
          <p14:sldIdLst>
            <p14:sldId id="315"/>
          </p14:sldIdLst>
        </p14:section>
        <p14:section name="h recommendations" id="{60CB2F6A-47DF-43E9-8CDC-A23D1AFC1E43}">
          <p14:sldIdLst>
            <p14:sldId id="328"/>
          </p14:sldIdLst>
        </p14:section>
        <p14:section name="Updated final version" id="{AD95ED22-C4CF-4502-8E9A-224FD62C0CF3}">
          <p14:sldIdLst>
            <p14:sldId id="266"/>
          </p14:sldIdLst>
        </p14:section>
      </p14:sectionLst>
    </p:ex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BBBD"/>
    <a:srgbClr val="30353F"/>
    <a:srgbClr val="43CDD9"/>
    <a:srgbClr val="667181"/>
    <a:srgbClr val="BABABA"/>
    <a:srgbClr val="DBDBDB"/>
    <a:srgbClr val="85E0E7"/>
    <a:srgbClr val="515A6B"/>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30655" autoAdjust="0"/>
    <p:restoredTop sz="60825" autoAdjust="0"/>
  </p:normalViewPr>
  <p:slideViewPr>
    <p:cSldViewPr snapToGrid="0" showGuides="1">
      <p:cViewPr varScale="1">
        <p:scale>
          <a:sx n="76" d="100"/>
          <a:sy n="76" d="100"/>
        </p:scale>
        <p:origin x="966" y="96"/>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outlineViewPr>
    <p:cViewPr>
      <p:scale>
        <a:sx n="33" d="100"/>
        <a:sy n="33" d="100"/>
      </p:scale>
      <p:origin x="0" y="0"/>
    </p:cViewPr>
  </p:outlineViewPr>
  <p:notesTextViewPr>
    <p:cViewPr>
      <p:scale>
        <a:sx n="1" d="1"/>
        <a:sy n="1" d="1"/>
      </p:scale>
      <p:origin x="0" y="0"/>
    </p:cViewPr>
  </p:notesTextViewPr>
  <p:sorterViewPr>
    <p:cViewPr>
      <p:scale>
        <a:sx n="70" d="100"/>
        <a:sy n="70" d="100"/>
      </p:scale>
      <p:origin x="0" y="0"/>
    </p:cViewPr>
  </p:sorterViewPr>
  <p:notesViewPr>
    <p:cSldViewPr snapToGrid="0">
      <p:cViewPr varScale="1">
        <p:scale>
          <a:sx n="85" d="100"/>
          <a:sy n="85" d="100"/>
        </p:scale>
        <p:origin x="3636"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Generation%20Course\CW1\Excel\sick%20leave%20by%20scrap%20levels.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98A3AD"/>
              </a:solidFill>
              <a:ln w="19050">
                <a:noFill/>
              </a:ln>
              <a:effectLst/>
            </c:spPr>
            <c:extLst>
              <c:ext xmlns:c16="http://schemas.microsoft.com/office/drawing/2014/chart" uri="{C3380CC4-5D6E-409C-BE32-E72D297353CC}">
                <c16:uniqueId val="{00000001-619B-4A14-9400-6B387354EC86}"/>
              </c:ext>
            </c:extLst>
          </c:dPt>
          <c:dPt>
            <c:idx val="1"/>
            <c:bubble3D val="0"/>
            <c:spPr>
              <a:solidFill>
                <a:srgbClr val="E6E6E6"/>
              </a:solidFill>
              <a:ln w="19050">
                <a:noFill/>
              </a:ln>
              <a:effectLst/>
            </c:spPr>
            <c:extLst>
              <c:ext xmlns:c16="http://schemas.microsoft.com/office/drawing/2014/chart" uri="{C3380CC4-5D6E-409C-BE32-E72D297353CC}">
                <c16:uniqueId val="{00000003-619B-4A14-9400-6B387354EC86}"/>
              </c:ext>
            </c:extLst>
          </c:dPt>
          <c:dPt>
            <c:idx val="2"/>
            <c:bubble3D val="0"/>
            <c:spPr>
              <a:solidFill>
                <a:schemeClr val="accent3"/>
              </a:solidFill>
              <a:ln w="19050">
                <a:noFill/>
              </a:ln>
              <a:effectLst/>
            </c:spPr>
            <c:extLst>
              <c:ext xmlns:c16="http://schemas.microsoft.com/office/drawing/2014/chart" uri="{C3380CC4-5D6E-409C-BE32-E72D297353CC}">
                <c16:uniqueId val="{00000005-619B-4A14-9400-6B387354EC86}"/>
              </c:ext>
            </c:extLst>
          </c:dPt>
          <c:dPt>
            <c:idx val="3"/>
            <c:bubble3D val="0"/>
            <c:spPr>
              <a:solidFill>
                <a:schemeClr val="accent4"/>
              </a:solidFill>
              <a:ln w="19050">
                <a:noFill/>
              </a:ln>
              <a:effectLst/>
            </c:spPr>
            <c:extLst>
              <c:ext xmlns:c16="http://schemas.microsoft.com/office/drawing/2014/chart" uri="{C3380CC4-5D6E-409C-BE32-E72D297353CC}">
                <c16:uniqueId val="{00000007-619B-4A14-9400-6B387354EC86}"/>
              </c:ext>
            </c:extLst>
          </c:dPt>
          <c:cat>
            <c:strRef>
              <c:f>Sheet1!$A$2:$A$5</c:f>
              <c:strCache>
                <c:ptCount val="2"/>
                <c:pt idx="0">
                  <c:v>1st Qtr</c:v>
                </c:pt>
                <c:pt idx="1">
                  <c:v>2nd Qtr</c:v>
                </c:pt>
              </c:strCache>
            </c:strRef>
          </c:cat>
          <c:val>
            <c:numRef>
              <c:f>Sheet1!$B$2:$B$5</c:f>
              <c:numCache>
                <c:formatCode>General</c:formatCode>
                <c:ptCount val="4"/>
                <c:pt idx="0">
                  <c:v>8</c:v>
                </c:pt>
                <c:pt idx="1">
                  <c:v>4</c:v>
                </c:pt>
              </c:numCache>
            </c:numRef>
          </c:val>
          <c:extLst>
            <c:ext xmlns:c16="http://schemas.microsoft.com/office/drawing/2014/chart" uri="{C3380CC4-5D6E-409C-BE32-E72D297353CC}">
              <c16:uniqueId val="{00000008-619B-4A14-9400-6B387354EC86}"/>
            </c:ext>
          </c:extLst>
        </c:ser>
        <c:dLbls>
          <c:showLegendKey val="0"/>
          <c:showVal val="0"/>
          <c:showCatName val="0"/>
          <c:showSerName val="0"/>
          <c:showPercent val="0"/>
          <c:showBubbleSize val="0"/>
          <c:showLeaderLines val="1"/>
        </c:dLbls>
        <c:firstSliceAng val="0"/>
        <c:holeSize val="6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30353F"/>
              </a:solidFill>
              <a:ln w="19050">
                <a:noFill/>
              </a:ln>
              <a:effectLst/>
            </c:spPr>
            <c:extLst>
              <c:ext xmlns:c16="http://schemas.microsoft.com/office/drawing/2014/chart" uri="{C3380CC4-5D6E-409C-BE32-E72D297353CC}">
                <c16:uniqueId val="{00000001-1B5D-43C7-BD04-42EB7B4BC708}"/>
              </c:ext>
            </c:extLst>
          </c:dPt>
          <c:dPt>
            <c:idx val="1"/>
            <c:bubble3D val="0"/>
            <c:spPr>
              <a:solidFill>
                <a:srgbClr val="E6E6E6"/>
              </a:solidFill>
              <a:ln w="19050">
                <a:noFill/>
              </a:ln>
              <a:effectLst/>
            </c:spPr>
            <c:extLst>
              <c:ext xmlns:c16="http://schemas.microsoft.com/office/drawing/2014/chart" uri="{C3380CC4-5D6E-409C-BE32-E72D297353CC}">
                <c16:uniqueId val="{00000003-1B5D-43C7-BD04-42EB7B4BC708}"/>
              </c:ext>
            </c:extLst>
          </c:dPt>
          <c:dPt>
            <c:idx val="2"/>
            <c:bubble3D val="0"/>
            <c:spPr>
              <a:solidFill>
                <a:schemeClr val="accent3"/>
              </a:solidFill>
              <a:ln w="19050">
                <a:noFill/>
              </a:ln>
              <a:effectLst/>
            </c:spPr>
            <c:extLst>
              <c:ext xmlns:c16="http://schemas.microsoft.com/office/drawing/2014/chart" uri="{C3380CC4-5D6E-409C-BE32-E72D297353CC}">
                <c16:uniqueId val="{00000005-1B5D-43C7-BD04-42EB7B4BC708}"/>
              </c:ext>
            </c:extLst>
          </c:dPt>
          <c:dPt>
            <c:idx val="3"/>
            <c:bubble3D val="0"/>
            <c:spPr>
              <a:solidFill>
                <a:schemeClr val="accent4"/>
              </a:solidFill>
              <a:ln w="19050">
                <a:noFill/>
              </a:ln>
              <a:effectLst/>
            </c:spPr>
            <c:extLst>
              <c:ext xmlns:c16="http://schemas.microsoft.com/office/drawing/2014/chart" uri="{C3380CC4-5D6E-409C-BE32-E72D297353CC}">
                <c16:uniqueId val="{00000007-1B5D-43C7-BD04-42EB7B4BC708}"/>
              </c:ext>
            </c:extLst>
          </c:dPt>
          <c:cat>
            <c:strRef>
              <c:f>Sheet1!$A$2:$A$5</c:f>
              <c:strCache>
                <c:ptCount val="2"/>
                <c:pt idx="0">
                  <c:v>1st Qtr</c:v>
                </c:pt>
                <c:pt idx="1">
                  <c:v>2nd Qtr</c:v>
                </c:pt>
              </c:strCache>
            </c:strRef>
          </c:cat>
          <c:val>
            <c:numRef>
              <c:f>Sheet1!$B$2:$B$5</c:f>
              <c:numCache>
                <c:formatCode>General</c:formatCode>
                <c:ptCount val="4"/>
                <c:pt idx="0">
                  <c:v>9</c:v>
                </c:pt>
                <c:pt idx="1">
                  <c:v>1</c:v>
                </c:pt>
              </c:numCache>
            </c:numRef>
          </c:val>
          <c:extLst>
            <c:ext xmlns:c16="http://schemas.microsoft.com/office/drawing/2014/chart" uri="{C3380CC4-5D6E-409C-BE32-E72D297353CC}">
              <c16:uniqueId val="{00000008-1B5D-43C7-BD04-42EB7B4BC708}"/>
            </c:ext>
          </c:extLst>
        </c:ser>
        <c:dLbls>
          <c:showLegendKey val="0"/>
          <c:showVal val="0"/>
          <c:showCatName val="0"/>
          <c:showSerName val="0"/>
          <c:showPercent val="0"/>
          <c:showBubbleSize val="0"/>
          <c:showLeaderLines val="1"/>
        </c:dLbls>
        <c:firstSliceAng val="0"/>
        <c:holeSize val="6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BABABA"/>
              </a:solidFill>
              <a:ln w="19050">
                <a:noFill/>
              </a:ln>
              <a:effectLst/>
            </c:spPr>
            <c:extLst>
              <c:ext xmlns:c16="http://schemas.microsoft.com/office/drawing/2014/chart" uri="{C3380CC4-5D6E-409C-BE32-E72D297353CC}">
                <c16:uniqueId val="{00000001-5BA3-4B8D-89E2-DE51B1803F47}"/>
              </c:ext>
            </c:extLst>
          </c:dPt>
          <c:dPt>
            <c:idx val="1"/>
            <c:bubble3D val="0"/>
            <c:spPr>
              <a:solidFill>
                <a:srgbClr val="E6E6E6"/>
              </a:solidFill>
              <a:ln w="19050">
                <a:noFill/>
              </a:ln>
              <a:effectLst/>
            </c:spPr>
            <c:extLst>
              <c:ext xmlns:c16="http://schemas.microsoft.com/office/drawing/2014/chart" uri="{C3380CC4-5D6E-409C-BE32-E72D297353CC}">
                <c16:uniqueId val="{00000003-5BA3-4B8D-89E2-DE51B1803F47}"/>
              </c:ext>
            </c:extLst>
          </c:dPt>
          <c:dPt>
            <c:idx val="2"/>
            <c:bubble3D val="0"/>
            <c:spPr>
              <a:solidFill>
                <a:schemeClr val="accent3"/>
              </a:solidFill>
              <a:ln w="19050">
                <a:noFill/>
              </a:ln>
              <a:effectLst/>
            </c:spPr>
            <c:extLst>
              <c:ext xmlns:c16="http://schemas.microsoft.com/office/drawing/2014/chart" uri="{C3380CC4-5D6E-409C-BE32-E72D297353CC}">
                <c16:uniqueId val="{00000005-5BA3-4B8D-89E2-DE51B1803F47}"/>
              </c:ext>
            </c:extLst>
          </c:dPt>
          <c:dPt>
            <c:idx val="3"/>
            <c:bubble3D val="0"/>
            <c:spPr>
              <a:solidFill>
                <a:schemeClr val="accent4"/>
              </a:solidFill>
              <a:ln w="19050">
                <a:noFill/>
              </a:ln>
              <a:effectLst/>
            </c:spPr>
            <c:extLst>
              <c:ext xmlns:c16="http://schemas.microsoft.com/office/drawing/2014/chart" uri="{C3380CC4-5D6E-409C-BE32-E72D297353CC}">
                <c16:uniqueId val="{00000007-5BA3-4B8D-89E2-DE51B1803F47}"/>
              </c:ext>
            </c:extLst>
          </c:dPt>
          <c:cat>
            <c:strRef>
              <c:f>Sheet1!$A$2:$A$5</c:f>
              <c:strCache>
                <c:ptCount val="2"/>
                <c:pt idx="0">
                  <c:v>1st Qtr</c:v>
                </c:pt>
                <c:pt idx="1">
                  <c:v>2nd Qtr</c:v>
                </c:pt>
              </c:strCache>
            </c:strRef>
          </c:cat>
          <c:val>
            <c:numRef>
              <c:f>Sheet1!$B$2:$B$5</c:f>
              <c:numCache>
                <c:formatCode>General</c:formatCode>
                <c:ptCount val="4"/>
                <c:pt idx="0">
                  <c:v>3</c:v>
                </c:pt>
                <c:pt idx="1">
                  <c:v>7</c:v>
                </c:pt>
              </c:numCache>
            </c:numRef>
          </c:val>
          <c:extLst>
            <c:ext xmlns:c16="http://schemas.microsoft.com/office/drawing/2014/chart" uri="{C3380CC4-5D6E-409C-BE32-E72D297353CC}">
              <c16:uniqueId val="{00000008-5BA3-4B8D-89E2-DE51B1803F47}"/>
            </c:ext>
          </c:extLst>
        </c:ser>
        <c:dLbls>
          <c:showLegendKey val="0"/>
          <c:showVal val="0"/>
          <c:showCatName val="0"/>
          <c:showSerName val="0"/>
          <c:showPercent val="0"/>
          <c:showBubbleSize val="0"/>
          <c:showLeaderLines val="1"/>
        </c:dLbls>
        <c:firstSliceAng val="0"/>
        <c:holeSize val="6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Sick Level Cost</a:t>
            </a:r>
            <a:r>
              <a:rPr lang="en-GB" baseline="0"/>
              <a:t> Vs Scrap Levels</a:t>
            </a:r>
            <a:endParaRPr lang="en-GB"/>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GB"/>
        </a:p>
      </c:txPr>
    </c:title>
    <c:autoTitleDeleted val="0"/>
    <c:plotArea>
      <c:layout/>
      <c:barChart>
        <c:barDir val="col"/>
        <c:grouping val="clustered"/>
        <c:varyColors val="0"/>
        <c:ser>
          <c:idx val="0"/>
          <c:order val="0"/>
          <c:tx>
            <c:strRef>
              <c:f>Sheet4!$B$48</c:f>
              <c:strCache>
                <c:ptCount val="1"/>
                <c:pt idx="0">
                  <c:v>Scrap Cost</c:v>
                </c:pt>
              </c:strCache>
            </c:strRef>
          </c:tx>
          <c:spPr>
            <a:solidFill>
              <a:schemeClr val="bg1">
                <a:lumMod val="75000"/>
              </a:schemeClr>
            </a:solidFill>
            <a:ln>
              <a:noFill/>
            </a:ln>
            <a:effectLst/>
          </c:spPr>
          <c:invertIfNegative val="0"/>
          <c:cat>
            <c:numRef>
              <c:f>Sheet4!$A$49:$A$67</c:f>
              <c:numCache>
                <c:formatCode>General</c:formatCode>
                <c:ptCount val="19"/>
                <c:pt idx="0">
                  <c:v>814</c:v>
                </c:pt>
                <c:pt idx="1">
                  <c:v>809</c:v>
                </c:pt>
                <c:pt idx="2">
                  <c:v>943</c:v>
                </c:pt>
                <c:pt idx="3">
                  <c:v>944</c:v>
                </c:pt>
                <c:pt idx="4">
                  <c:v>942</c:v>
                </c:pt>
                <c:pt idx="5">
                  <c:v>822</c:v>
                </c:pt>
                <c:pt idx="6">
                  <c:v>946</c:v>
                </c:pt>
                <c:pt idx="7">
                  <c:v>808</c:v>
                </c:pt>
                <c:pt idx="8">
                  <c:v>947</c:v>
                </c:pt>
                <c:pt idx="9">
                  <c:v>747</c:v>
                </c:pt>
                <c:pt idx="10">
                  <c:v>748</c:v>
                </c:pt>
                <c:pt idx="11">
                  <c:v>812</c:v>
                </c:pt>
                <c:pt idx="12">
                  <c:v>803</c:v>
                </c:pt>
                <c:pt idx="13">
                  <c:v>811</c:v>
                </c:pt>
                <c:pt idx="14">
                  <c:v>802</c:v>
                </c:pt>
                <c:pt idx="15">
                  <c:v>810</c:v>
                </c:pt>
                <c:pt idx="16">
                  <c:v>813</c:v>
                </c:pt>
                <c:pt idx="17">
                  <c:v>804</c:v>
                </c:pt>
                <c:pt idx="18">
                  <c:v>945</c:v>
                </c:pt>
              </c:numCache>
            </c:numRef>
          </c:cat>
          <c:val>
            <c:numRef>
              <c:f>Sheet4!$B$49:$B$67</c:f>
              <c:numCache>
                <c:formatCode>_(* #,##0.00_);_(* \(#,##0.00\);_(* "-"??_);_(@_)</c:formatCode>
                <c:ptCount val="19"/>
                <c:pt idx="0">
                  <c:v>24354</c:v>
                </c:pt>
                <c:pt idx="1">
                  <c:v>36531</c:v>
                </c:pt>
                <c:pt idx="2">
                  <c:v>60885</c:v>
                </c:pt>
                <c:pt idx="3">
                  <c:v>62914.5</c:v>
                </c:pt>
                <c:pt idx="4">
                  <c:v>134961.75</c:v>
                </c:pt>
                <c:pt idx="5">
                  <c:v>268908.75</c:v>
                </c:pt>
                <c:pt idx="6">
                  <c:v>287174.25</c:v>
                </c:pt>
                <c:pt idx="7">
                  <c:v>355162.5</c:v>
                </c:pt>
                <c:pt idx="8">
                  <c:v>371398.5</c:v>
                </c:pt>
                <c:pt idx="9">
                  <c:v>473888.25</c:v>
                </c:pt>
                <c:pt idx="10">
                  <c:v>486065.25</c:v>
                </c:pt>
                <c:pt idx="11">
                  <c:v>610879.5</c:v>
                </c:pt>
                <c:pt idx="12">
                  <c:v>611894.25</c:v>
                </c:pt>
                <c:pt idx="13">
                  <c:v>833109.75</c:v>
                </c:pt>
                <c:pt idx="14">
                  <c:v>844272</c:v>
                </c:pt>
                <c:pt idx="15">
                  <c:v>957924</c:v>
                </c:pt>
                <c:pt idx="16">
                  <c:v>1046207.25</c:v>
                </c:pt>
                <c:pt idx="17">
                  <c:v>1120284</c:v>
                </c:pt>
                <c:pt idx="18">
                  <c:v>1121298.75</c:v>
                </c:pt>
              </c:numCache>
            </c:numRef>
          </c:val>
          <c:extLst>
            <c:ext xmlns:c16="http://schemas.microsoft.com/office/drawing/2014/chart" uri="{C3380CC4-5D6E-409C-BE32-E72D297353CC}">
              <c16:uniqueId val="{00000000-D181-4042-9137-572D50375D98}"/>
            </c:ext>
          </c:extLst>
        </c:ser>
        <c:ser>
          <c:idx val="1"/>
          <c:order val="1"/>
          <c:tx>
            <c:strRef>
              <c:f>Sheet4!$C$48</c:f>
              <c:strCache>
                <c:ptCount val="1"/>
                <c:pt idx="0">
                  <c:v>Sick Leave Cost</c:v>
                </c:pt>
              </c:strCache>
            </c:strRef>
          </c:tx>
          <c:spPr>
            <a:solidFill>
              <a:srgbClr val="00B0F0"/>
            </a:solidFill>
            <a:ln>
              <a:noFill/>
            </a:ln>
            <a:effectLst/>
          </c:spPr>
          <c:invertIfNegative val="0"/>
          <c:trendline>
            <c:spPr>
              <a:ln w="19050" cap="rnd">
                <a:solidFill>
                  <a:schemeClr val="accent2"/>
                </a:solidFill>
                <a:prstDash val="sysDot"/>
              </a:ln>
              <a:effectLst/>
            </c:spPr>
            <c:trendlineType val="linear"/>
            <c:dispRSqr val="0"/>
            <c:dispEq val="0"/>
          </c:trendline>
          <c:cat>
            <c:numRef>
              <c:f>Sheet4!$A$49:$A$67</c:f>
              <c:numCache>
                <c:formatCode>General</c:formatCode>
                <c:ptCount val="19"/>
                <c:pt idx="0">
                  <c:v>814</c:v>
                </c:pt>
                <c:pt idx="1">
                  <c:v>809</c:v>
                </c:pt>
                <c:pt idx="2">
                  <c:v>943</c:v>
                </c:pt>
                <c:pt idx="3">
                  <c:v>944</c:v>
                </c:pt>
                <c:pt idx="4">
                  <c:v>942</c:v>
                </c:pt>
                <c:pt idx="5">
                  <c:v>822</c:v>
                </c:pt>
                <c:pt idx="6">
                  <c:v>946</c:v>
                </c:pt>
                <c:pt idx="7">
                  <c:v>808</c:v>
                </c:pt>
                <c:pt idx="8">
                  <c:v>947</c:v>
                </c:pt>
                <c:pt idx="9">
                  <c:v>747</c:v>
                </c:pt>
                <c:pt idx="10">
                  <c:v>748</c:v>
                </c:pt>
                <c:pt idx="11">
                  <c:v>812</c:v>
                </c:pt>
                <c:pt idx="12">
                  <c:v>803</c:v>
                </c:pt>
                <c:pt idx="13">
                  <c:v>811</c:v>
                </c:pt>
                <c:pt idx="14">
                  <c:v>802</c:v>
                </c:pt>
                <c:pt idx="15">
                  <c:v>810</c:v>
                </c:pt>
                <c:pt idx="16">
                  <c:v>813</c:v>
                </c:pt>
                <c:pt idx="17">
                  <c:v>804</c:v>
                </c:pt>
                <c:pt idx="18">
                  <c:v>945</c:v>
                </c:pt>
              </c:numCache>
            </c:numRef>
          </c:cat>
          <c:val>
            <c:numRef>
              <c:f>Sheet4!$C$49:$C$67</c:f>
              <c:numCache>
                <c:formatCode>_(* #,##0.00_);_(* \(#,##0.00\);_(* "-"??_);_(@_)</c:formatCode>
                <c:ptCount val="19"/>
                <c:pt idx="0">
                  <c:v>7476</c:v>
                </c:pt>
                <c:pt idx="1">
                  <c:v>7794</c:v>
                </c:pt>
                <c:pt idx="2">
                  <c:v>18690</c:v>
                </c:pt>
                <c:pt idx="3">
                  <c:v>19592</c:v>
                </c:pt>
                <c:pt idx="4">
                  <c:v>42028</c:v>
                </c:pt>
                <c:pt idx="5">
                  <c:v>82547.5</c:v>
                </c:pt>
                <c:pt idx="6">
                  <c:v>61269.5</c:v>
                </c:pt>
                <c:pt idx="7">
                  <c:v>75775</c:v>
                </c:pt>
                <c:pt idx="8">
                  <c:v>79239</c:v>
                </c:pt>
                <c:pt idx="9">
                  <c:v>145471</c:v>
                </c:pt>
                <c:pt idx="10">
                  <c:v>151364</c:v>
                </c:pt>
                <c:pt idx="11">
                  <c:v>130333</c:v>
                </c:pt>
                <c:pt idx="12">
                  <c:v>77787</c:v>
                </c:pt>
                <c:pt idx="13">
                  <c:v>177746.5</c:v>
                </c:pt>
                <c:pt idx="14">
                  <c:v>107328</c:v>
                </c:pt>
                <c:pt idx="15">
                  <c:v>204376</c:v>
                </c:pt>
                <c:pt idx="16">
                  <c:v>223211.5</c:v>
                </c:pt>
                <c:pt idx="17">
                  <c:v>142416</c:v>
                </c:pt>
                <c:pt idx="18">
                  <c:v>142545</c:v>
                </c:pt>
              </c:numCache>
            </c:numRef>
          </c:val>
          <c:extLst>
            <c:ext xmlns:c16="http://schemas.microsoft.com/office/drawing/2014/chart" uri="{C3380CC4-5D6E-409C-BE32-E72D297353CC}">
              <c16:uniqueId val="{00000002-D181-4042-9137-572D50375D98}"/>
            </c:ext>
          </c:extLst>
        </c:ser>
        <c:dLbls>
          <c:showLegendKey val="0"/>
          <c:showVal val="0"/>
          <c:showCatName val="0"/>
          <c:showSerName val="0"/>
          <c:showPercent val="0"/>
          <c:showBubbleSize val="0"/>
        </c:dLbls>
        <c:gapWidth val="150"/>
        <c:axId val="450337567"/>
        <c:axId val="450333727"/>
      </c:barChart>
      <c:catAx>
        <c:axId val="45033756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Product Id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0333727"/>
        <c:crosses val="autoZero"/>
        <c:auto val="1"/>
        <c:lblAlgn val="ctr"/>
        <c:lblOffset val="100"/>
        <c:noMultiLvlLbl val="0"/>
      </c:catAx>
      <c:valAx>
        <c:axId val="4503337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Scrap</a:t>
                </a:r>
                <a:r>
                  <a:rPr lang="en-GB" baseline="0"/>
                  <a:t> Costs</a:t>
                </a:r>
                <a:endParaRPr lang="en-GB"/>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GB"/>
            </a:p>
          </c:txPr>
        </c:title>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0337567"/>
        <c:crosses val="autoZero"/>
        <c:crossBetween val="between"/>
      </c:valAx>
      <c:spPr>
        <a:noFill/>
        <a:ln>
          <a:noFill/>
        </a:ln>
        <a:effectLst/>
      </c:spPr>
    </c:plotArea>
    <c:legend>
      <c:legendPos val="b"/>
      <c:layout>
        <c:manualLayout>
          <c:xMode val="edge"/>
          <c:yMode val="edge"/>
          <c:x val="2.2080037198147436E-2"/>
          <c:y val="0.8344145618161366"/>
          <c:w val="0.9589476839870541"/>
          <c:h val="0.1396114122098374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lumMod val="95000"/>
      </a:schemeClr>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4_4">
  <dgm:title val=""/>
  <dgm:desc val=""/>
  <dgm:catLst>
    <dgm:cat type="accent4" pri="11400"/>
  </dgm:catLst>
  <dgm:styleLbl name="node0">
    <dgm:fillClrLst meth="cycle">
      <a:schemeClr val="accent4">
        <a:shade val="60000"/>
      </a:schemeClr>
    </dgm:fillClrLst>
    <dgm:linClrLst meth="repeat">
      <a:schemeClr val="lt1"/>
    </dgm:linClrLst>
    <dgm:effectClrLst/>
    <dgm:txLinClrLst/>
    <dgm:txFillClrLst/>
    <dgm:txEffectClrLst/>
  </dgm:styleLbl>
  <dgm:styleLbl name="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alignNode1">
    <dgm:fillClrLst meth="cycle">
      <a:schemeClr val="accent4">
        <a:shade val="50000"/>
      </a:schemeClr>
      <a:schemeClr val="accent4">
        <a:tint val="55000"/>
      </a:schemeClr>
    </dgm:fillClrLst>
    <dgm:linClrLst meth="cycle">
      <a:schemeClr val="accent4">
        <a:shade val="50000"/>
      </a:schemeClr>
      <a:schemeClr val="accent4">
        <a:tint val="55000"/>
      </a:schemeClr>
    </dgm:linClrLst>
    <dgm:effectClrLst/>
    <dgm:txLinClrLst/>
    <dgm:txFillClrLst/>
    <dgm:txEffectClrLst/>
  </dgm:styleLbl>
  <dgm:styleLbl name="ln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vennNode1">
    <dgm:fillClrLst meth="cycle">
      <a:schemeClr val="accent4">
        <a:shade val="80000"/>
        <a:alpha val="50000"/>
      </a:schemeClr>
      <a:schemeClr val="accent4">
        <a:tint val="50000"/>
        <a:alpha val="50000"/>
      </a:schemeClr>
    </dgm:fillClrLst>
    <dgm:linClrLst meth="repeat">
      <a:schemeClr val="lt1"/>
    </dgm:linClrLst>
    <dgm:effectClrLst/>
    <dgm:txLinClrLst/>
    <dgm:txFillClrLst/>
    <dgm:txEffectClrLst/>
  </dgm:styleLbl>
  <dgm:styleLbl name="node2">
    <dgm:fillClrLst>
      <a:schemeClr val="accent4">
        <a:shade val="80000"/>
      </a:schemeClr>
    </dgm:fillClrLst>
    <dgm:linClrLst meth="repeat">
      <a:schemeClr val="lt1"/>
    </dgm:linClrLst>
    <dgm:effectClrLst/>
    <dgm:txLinClrLst/>
    <dgm:txFillClrLst/>
    <dgm:txEffectClrLst/>
  </dgm:styleLbl>
  <dgm:styleLbl name="node3">
    <dgm:fillClrLst>
      <a:schemeClr val="accent4">
        <a:tint val="99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f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b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sibTrans1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0000"/>
      </a:schemeClr>
    </dgm:fillClrLst>
    <dgm:linClrLst meth="repeat">
      <a:schemeClr val="lt1"/>
    </dgm:linClrLst>
    <dgm:effectClrLst/>
    <dgm:txLinClrLst/>
    <dgm:txFillClrLst/>
    <dgm:txEffectClrLst/>
  </dgm:styleLbl>
  <dgm:styleLbl name="asst3">
    <dgm:fillClrLst>
      <a:schemeClr val="accent4">
        <a:tint val="70000"/>
      </a:schemeClr>
    </dgm:fillClrLst>
    <dgm:linClrLst meth="repeat">
      <a:schemeClr val="lt1"/>
    </dgm:linClrLst>
    <dgm:effectClrLst/>
    <dgm:txLinClrLst/>
    <dgm:txFillClrLst/>
    <dgm:txEffectClrLst/>
  </dgm:styleLbl>
  <dgm:styleLbl name="asst4">
    <dgm:fillClrLst>
      <a:schemeClr val="accent4">
        <a:tint val="5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align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bgAccFollowNode1">
    <dgm:fillClrLst meth="repeat">
      <a:schemeClr val="accent4">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55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FCB459B-1A1B-4DAD-9DB3-D939FAB77F1C}" type="doc">
      <dgm:prSet loTypeId="urn:microsoft.com/office/officeart/2005/8/layout/lProcess2" loCatId="list" qsTypeId="urn:microsoft.com/office/officeart/2005/8/quickstyle/3d2" qsCatId="3D" csTypeId="urn:microsoft.com/office/officeart/2005/8/colors/accent4_4" csCatId="accent4" phldr="1"/>
      <dgm:spPr/>
      <dgm:t>
        <a:bodyPr/>
        <a:lstStyle/>
        <a:p>
          <a:endParaRPr lang="en-GB"/>
        </a:p>
      </dgm:t>
    </dgm:pt>
    <dgm:pt modelId="{F55CEE6D-C921-4537-8259-117DD8BDD61E}">
      <dgm:prSet phldrT="[Text]"/>
      <dgm:spPr/>
      <dgm:t>
        <a:bodyPr/>
        <a:lstStyle/>
        <a:p>
          <a:r>
            <a:rPr lang="en-GB" dirty="0"/>
            <a:t>Working Patterns</a:t>
          </a:r>
        </a:p>
      </dgm:t>
    </dgm:pt>
    <dgm:pt modelId="{C7944464-3BF1-4A48-B064-7C45CAA1295C}" type="parTrans" cxnId="{57E0B950-FC02-4FB7-9488-3C075A0EC5A0}">
      <dgm:prSet/>
      <dgm:spPr/>
      <dgm:t>
        <a:bodyPr/>
        <a:lstStyle/>
        <a:p>
          <a:endParaRPr lang="en-GB"/>
        </a:p>
      </dgm:t>
    </dgm:pt>
    <dgm:pt modelId="{8076492B-0E7A-45AC-8D03-323351D23B29}" type="sibTrans" cxnId="{57E0B950-FC02-4FB7-9488-3C075A0EC5A0}">
      <dgm:prSet/>
      <dgm:spPr/>
      <dgm:t>
        <a:bodyPr/>
        <a:lstStyle/>
        <a:p>
          <a:endParaRPr lang="en-GB"/>
        </a:p>
      </dgm:t>
    </dgm:pt>
    <dgm:pt modelId="{6CD1F4B9-317B-44CC-8CAD-2D441DFBCFCE}">
      <dgm:prSet phldrT="[Text]"/>
      <dgm:spPr/>
      <dgm:t>
        <a:bodyPr/>
        <a:lstStyle/>
        <a:p>
          <a:r>
            <a:rPr lang="en-GB" dirty="0"/>
            <a:t>Location</a:t>
          </a:r>
        </a:p>
      </dgm:t>
    </dgm:pt>
    <dgm:pt modelId="{E9EB575E-F75F-4421-94BC-C878FEC186D4}" type="parTrans" cxnId="{E102EC6B-5A86-42C2-9874-15D5E30BEE93}">
      <dgm:prSet/>
      <dgm:spPr/>
      <dgm:t>
        <a:bodyPr/>
        <a:lstStyle/>
        <a:p>
          <a:endParaRPr lang="en-GB"/>
        </a:p>
      </dgm:t>
    </dgm:pt>
    <dgm:pt modelId="{0966DDA3-D787-4966-9A02-662F1344E138}" type="sibTrans" cxnId="{E102EC6B-5A86-42C2-9874-15D5E30BEE93}">
      <dgm:prSet/>
      <dgm:spPr/>
      <dgm:t>
        <a:bodyPr/>
        <a:lstStyle/>
        <a:p>
          <a:endParaRPr lang="en-GB"/>
        </a:p>
      </dgm:t>
    </dgm:pt>
    <dgm:pt modelId="{498832D7-A30F-44D2-92AC-E53A5003FB86}">
      <dgm:prSet phldrT="[Text]" custT="1"/>
      <dgm:spPr/>
      <dgm:t>
        <a:bodyPr/>
        <a:lstStyle/>
        <a:p>
          <a:pPr>
            <a:buFont typeface="Arial" panose="020B0604020202020204" pitchFamily="34" charset="0"/>
            <a:buChar char="•"/>
          </a:pPr>
          <a:r>
            <a:rPr lang="en-GB" sz="1600" b="0" i="0" dirty="0">
              <a:solidFill>
                <a:schemeClr val="bg1"/>
              </a:solidFill>
              <a:effectLst/>
              <a:latin typeface="Segoe Sans"/>
            </a:rPr>
            <a:t>Seattle: 15.78%</a:t>
          </a:r>
          <a:endParaRPr lang="en-GB" sz="1600" dirty="0">
            <a:solidFill>
              <a:schemeClr val="bg1"/>
            </a:solidFill>
          </a:endParaRPr>
        </a:p>
      </dgm:t>
    </dgm:pt>
    <dgm:pt modelId="{EDCB0FE0-0B18-4D26-8EB9-4E7EE1939E2C}" type="parTrans" cxnId="{CD097725-D07E-4605-B9DA-DAAD88F3FD33}">
      <dgm:prSet/>
      <dgm:spPr/>
      <dgm:t>
        <a:bodyPr/>
        <a:lstStyle/>
        <a:p>
          <a:endParaRPr lang="en-GB"/>
        </a:p>
      </dgm:t>
    </dgm:pt>
    <dgm:pt modelId="{6BE2397B-19EE-4962-91DD-C1F693BDD621}" type="sibTrans" cxnId="{CD097725-D07E-4605-B9DA-DAAD88F3FD33}">
      <dgm:prSet/>
      <dgm:spPr/>
      <dgm:t>
        <a:bodyPr/>
        <a:lstStyle/>
        <a:p>
          <a:endParaRPr lang="en-GB"/>
        </a:p>
      </dgm:t>
    </dgm:pt>
    <dgm:pt modelId="{322BF4C7-8613-4B89-9D4A-6126B0DBA5F6}">
      <dgm:prSet custT="1"/>
      <dgm:spPr/>
      <dgm:t>
        <a:bodyPr/>
        <a:lstStyle/>
        <a:p>
          <a:r>
            <a:rPr lang="en-GB" sz="1600" b="0" i="0" dirty="0">
              <a:solidFill>
                <a:schemeClr val="bg1"/>
              </a:solidFill>
              <a:effectLst/>
              <a:latin typeface="Segoe Sans"/>
            </a:rPr>
            <a:t>Bellevue: 11.48%</a:t>
          </a:r>
        </a:p>
      </dgm:t>
    </dgm:pt>
    <dgm:pt modelId="{2D61F2CC-CAFA-4879-A723-4DEE8836CA2D}" type="parTrans" cxnId="{CE61F2AB-41C2-4F45-AD13-5CFDB290B625}">
      <dgm:prSet/>
      <dgm:spPr/>
      <dgm:t>
        <a:bodyPr/>
        <a:lstStyle/>
        <a:p>
          <a:endParaRPr lang="en-GB"/>
        </a:p>
      </dgm:t>
    </dgm:pt>
    <dgm:pt modelId="{A099A026-DA8B-48F3-A8C4-E1584EEC137C}" type="sibTrans" cxnId="{CE61F2AB-41C2-4F45-AD13-5CFDB290B625}">
      <dgm:prSet/>
      <dgm:spPr/>
      <dgm:t>
        <a:bodyPr/>
        <a:lstStyle/>
        <a:p>
          <a:endParaRPr lang="en-GB"/>
        </a:p>
      </dgm:t>
    </dgm:pt>
    <dgm:pt modelId="{852B4E92-E227-435B-A29C-0E8E0DD167BE}">
      <dgm:prSet custT="1"/>
      <dgm:spPr/>
      <dgm:t>
        <a:bodyPr/>
        <a:lstStyle/>
        <a:p>
          <a:r>
            <a:rPr lang="en-GB" sz="1600" b="0" i="0" dirty="0">
              <a:solidFill>
                <a:schemeClr val="bg1"/>
              </a:solidFill>
              <a:effectLst/>
              <a:latin typeface="Segoe Sans"/>
            </a:rPr>
            <a:t>Edmonds: 8.30%</a:t>
          </a:r>
        </a:p>
      </dgm:t>
    </dgm:pt>
    <dgm:pt modelId="{6100695B-8425-46F1-801B-CF0649CE65A6}" type="parTrans" cxnId="{4F7EE9E3-5C70-491F-A75A-38C403E970E9}">
      <dgm:prSet/>
      <dgm:spPr/>
      <dgm:t>
        <a:bodyPr/>
        <a:lstStyle/>
        <a:p>
          <a:endParaRPr lang="en-GB"/>
        </a:p>
      </dgm:t>
    </dgm:pt>
    <dgm:pt modelId="{F3A7B67C-41B7-4968-9783-FE44C3D891AD}" type="sibTrans" cxnId="{4F7EE9E3-5C70-491F-A75A-38C403E970E9}">
      <dgm:prSet/>
      <dgm:spPr/>
      <dgm:t>
        <a:bodyPr/>
        <a:lstStyle/>
        <a:p>
          <a:endParaRPr lang="en-GB"/>
        </a:p>
      </dgm:t>
    </dgm:pt>
    <dgm:pt modelId="{FFEF6B06-56DF-4F2B-8495-9D710F8A2A31}">
      <dgm:prSet phldrT="[Text]" custT="1"/>
      <dgm:spPr/>
      <dgm:t>
        <a:bodyPr/>
        <a:lstStyle/>
        <a:p>
          <a:r>
            <a:rPr lang="en-GB" sz="1600" dirty="0">
              <a:solidFill>
                <a:schemeClr val="bg1"/>
              </a:solidFill>
            </a:rPr>
            <a:t>Organisation Level 4</a:t>
          </a:r>
        </a:p>
      </dgm:t>
    </dgm:pt>
    <dgm:pt modelId="{A1B05AEF-AA27-468C-9E88-EC964C8F9664}" type="parTrans" cxnId="{7EDBF38C-3192-45B9-B311-AD48BC121782}">
      <dgm:prSet/>
      <dgm:spPr/>
      <dgm:t>
        <a:bodyPr/>
        <a:lstStyle/>
        <a:p>
          <a:endParaRPr lang="en-GB"/>
        </a:p>
      </dgm:t>
    </dgm:pt>
    <dgm:pt modelId="{A77A6520-81E3-42AF-A80C-EA473ABA294F}" type="sibTrans" cxnId="{7EDBF38C-3192-45B9-B311-AD48BC121782}">
      <dgm:prSet/>
      <dgm:spPr/>
      <dgm:t>
        <a:bodyPr/>
        <a:lstStyle/>
        <a:p>
          <a:endParaRPr lang="en-GB"/>
        </a:p>
      </dgm:t>
    </dgm:pt>
    <dgm:pt modelId="{D3DFCBD8-6DF1-4319-8BF2-0A89CBF7C987}">
      <dgm:prSet phldrT="[Text]" custT="1"/>
      <dgm:spPr/>
      <dgm:t>
        <a:bodyPr/>
        <a:lstStyle/>
        <a:p>
          <a:r>
            <a:rPr lang="en-GB" sz="1600" dirty="0">
              <a:solidFill>
                <a:schemeClr val="bg1"/>
              </a:solidFill>
            </a:rPr>
            <a:t>WC60 Product Technicians</a:t>
          </a:r>
        </a:p>
      </dgm:t>
    </dgm:pt>
    <dgm:pt modelId="{A932EBA0-8FDB-42FA-9657-8643A48EBB22}" type="parTrans" cxnId="{BA474918-8D89-4AA3-BABC-891D2757EF69}">
      <dgm:prSet/>
      <dgm:spPr/>
      <dgm:t>
        <a:bodyPr/>
        <a:lstStyle/>
        <a:p>
          <a:endParaRPr lang="en-GB"/>
        </a:p>
      </dgm:t>
    </dgm:pt>
    <dgm:pt modelId="{A338D537-9501-4824-B650-2943FF2F1D1B}" type="sibTrans" cxnId="{BA474918-8D89-4AA3-BABC-891D2757EF69}">
      <dgm:prSet/>
      <dgm:spPr/>
      <dgm:t>
        <a:bodyPr/>
        <a:lstStyle/>
        <a:p>
          <a:endParaRPr lang="en-GB"/>
        </a:p>
      </dgm:t>
    </dgm:pt>
    <dgm:pt modelId="{1080EC6B-7CB5-414A-B829-7E281F752FBC}">
      <dgm:prSet phldrT="[Text]" custT="1"/>
      <dgm:spPr/>
      <dgm:t>
        <a:bodyPr/>
        <a:lstStyle/>
        <a:p>
          <a:r>
            <a:rPr lang="en-GB" sz="1600" dirty="0">
              <a:solidFill>
                <a:schemeClr val="bg1"/>
              </a:solidFill>
            </a:rPr>
            <a:t>WC60 Product Supervisors</a:t>
          </a:r>
        </a:p>
      </dgm:t>
    </dgm:pt>
    <dgm:pt modelId="{9215FAAC-0D91-4CC3-900E-0A1CAF50E6FD}" type="parTrans" cxnId="{45E2DCAF-B00C-4629-9165-7FC52151BB94}">
      <dgm:prSet/>
      <dgm:spPr/>
      <dgm:t>
        <a:bodyPr/>
        <a:lstStyle/>
        <a:p>
          <a:endParaRPr lang="en-GB"/>
        </a:p>
      </dgm:t>
    </dgm:pt>
    <dgm:pt modelId="{6C2C6126-A0DD-4B65-811F-001FE8136188}" type="sibTrans" cxnId="{45E2DCAF-B00C-4629-9165-7FC52151BB94}">
      <dgm:prSet/>
      <dgm:spPr/>
      <dgm:t>
        <a:bodyPr/>
        <a:lstStyle/>
        <a:p>
          <a:endParaRPr lang="en-GB"/>
        </a:p>
      </dgm:t>
    </dgm:pt>
    <dgm:pt modelId="{E52ADB96-AFC6-4170-8729-2CBAC4E52561}">
      <dgm:prSet phldrT="[Text]" custT="1"/>
      <dgm:spPr/>
      <dgm:t>
        <a:bodyPr/>
        <a:lstStyle/>
        <a:p>
          <a:r>
            <a:rPr lang="en-GB" sz="2800" dirty="0"/>
            <a:t>Scrappage</a:t>
          </a:r>
          <a:endParaRPr lang="en-GB" sz="2800" dirty="0">
            <a:solidFill>
              <a:schemeClr val="bg1"/>
            </a:solidFill>
          </a:endParaRPr>
        </a:p>
      </dgm:t>
    </dgm:pt>
    <dgm:pt modelId="{E5255789-125C-4A4E-A0B9-325C482EB603}" type="parTrans" cxnId="{A8FEDAE5-4488-440D-AEEC-2CCBE102277D}">
      <dgm:prSet/>
      <dgm:spPr/>
      <dgm:t>
        <a:bodyPr/>
        <a:lstStyle/>
        <a:p>
          <a:endParaRPr lang="en-GB"/>
        </a:p>
      </dgm:t>
    </dgm:pt>
    <dgm:pt modelId="{8359A590-8CBA-4247-9FFE-E28D0DA4EDA4}" type="sibTrans" cxnId="{A8FEDAE5-4488-440D-AEEC-2CCBE102277D}">
      <dgm:prSet/>
      <dgm:spPr/>
      <dgm:t>
        <a:bodyPr/>
        <a:lstStyle/>
        <a:p>
          <a:endParaRPr lang="en-GB"/>
        </a:p>
      </dgm:t>
    </dgm:pt>
    <dgm:pt modelId="{63A31EE4-7D65-4462-848B-6BADDB594C78}">
      <dgm:prSet phldrT="[Text]" custT="1"/>
      <dgm:spPr/>
      <dgm:t>
        <a:bodyPr/>
        <a:lstStyle/>
        <a:p>
          <a:r>
            <a:rPr lang="en-GB" sz="1600" dirty="0">
              <a:solidFill>
                <a:schemeClr val="bg1"/>
              </a:solidFill>
            </a:rPr>
            <a:t>Faster Production Time  Issue?</a:t>
          </a:r>
        </a:p>
      </dgm:t>
    </dgm:pt>
    <dgm:pt modelId="{6312EF4D-FEA3-46DB-BC45-A824D66C7C27}" type="parTrans" cxnId="{99EA10E0-1118-441E-AF8A-59CE6B88C3CC}">
      <dgm:prSet/>
      <dgm:spPr/>
      <dgm:t>
        <a:bodyPr/>
        <a:lstStyle/>
        <a:p>
          <a:endParaRPr lang="en-GB"/>
        </a:p>
      </dgm:t>
    </dgm:pt>
    <dgm:pt modelId="{781941D6-A449-4AF0-9B41-5E2D15D3177D}" type="sibTrans" cxnId="{99EA10E0-1118-441E-AF8A-59CE6B88C3CC}">
      <dgm:prSet/>
      <dgm:spPr/>
      <dgm:t>
        <a:bodyPr/>
        <a:lstStyle/>
        <a:p>
          <a:endParaRPr lang="en-GB"/>
        </a:p>
      </dgm:t>
    </dgm:pt>
    <dgm:pt modelId="{ACB95E7E-1A87-4979-AC8E-335952240113}">
      <dgm:prSet phldrT="[Text]" custT="1"/>
      <dgm:spPr/>
      <dgm:t>
        <a:bodyPr/>
        <a:lstStyle/>
        <a:p>
          <a:r>
            <a:rPr lang="en-GB" sz="1600" dirty="0">
              <a:solidFill>
                <a:schemeClr val="bg1"/>
              </a:solidFill>
            </a:rPr>
            <a:t>Products 945,804,813</a:t>
          </a:r>
        </a:p>
      </dgm:t>
    </dgm:pt>
    <dgm:pt modelId="{AAE6AD69-FA29-482E-9245-961371081B55}" type="parTrans" cxnId="{E5E73667-05DF-4E71-BC37-EBECA4ACF1A9}">
      <dgm:prSet/>
      <dgm:spPr/>
      <dgm:t>
        <a:bodyPr/>
        <a:lstStyle/>
        <a:p>
          <a:endParaRPr lang="en-GB"/>
        </a:p>
      </dgm:t>
    </dgm:pt>
    <dgm:pt modelId="{389CD219-9BD4-4312-B0D6-801CDBFD5CE0}" type="sibTrans" cxnId="{E5E73667-05DF-4E71-BC37-EBECA4ACF1A9}">
      <dgm:prSet/>
      <dgm:spPr/>
      <dgm:t>
        <a:bodyPr/>
        <a:lstStyle/>
        <a:p>
          <a:endParaRPr lang="en-GB"/>
        </a:p>
      </dgm:t>
    </dgm:pt>
    <dgm:pt modelId="{C7FFF978-DA2E-44AE-9A85-8A6F9DBF5BF3}">
      <dgm:prSet phldrT="[Text]"/>
      <dgm:spPr/>
      <dgm:t>
        <a:bodyPr/>
        <a:lstStyle/>
        <a:p>
          <a:r>
            <a:rPr lang="en-GB" dirty="0">
              <a:solidFill>
                <a:schemeClr val="bg1"/>
              </a:solidFill>
            </a:rPr>
            <a:t>Day Shift</a:t>
          </a:r>
        </a:p>
      </dgm:t>
    </dgm:pt>
    <dgm:pt modelId="{B5144899-8A03-4FC3-AD0B-AE68FC4118B4}" type="parTrans" cxnId="{05FC23FE-6AFB-41C8-B339-3E74DB62F863}">
      <dgm:prSet/>
      <dgm:spPr/>
      <dgm:t>
        <a:bodyPr/>
        <a:lstStyle/>
        <a:p>
          <a:endParaRPr lang="en-GB"/>
        </a:p>
      </dgm:t>
    </dgm:pt>
    <dgm:pt modelId="{EF96A17A-C785-4173-8FE6-314F2804228A}" type="sibTrans" cxnId="{05FC23FE-6AFB-41C8-B339-3E74DB62F863}">
      <dgm:prSet/>
      <dgm:spPr/>
      <dgm:t>
        <a:bodyPr/>
        <a:lstStyle/>
        <a:p>
          <a:endParaRPr lang="en-GB"/>
        </a:p>
      </dgm:t>
    </dgm:pt>
    <dgm:pt modelId="{0FB11679-55DF-41AB-8EC8-70774A21D4FC}">
      <dgm:prSet phldrT="[Text]"/>
      <dgm:spPr/>
      <dgm:t>
        <a:bodyPr/>
        <a:lstStyle/>
        <a:p>
          <a:r>
            <a:rPr lang="en-GB"/>
            <a:t>Department</a:t>
          </a:r>
          <a:endParaRPr lang="en-GB" dirty="0"/>
        </a:p>
      </dgm:t>
    </dgm:pt>
    <dgm:pt modelId="{1F4B158B-1519-4887-8FD5-382C27D2DF2D}" type="parTrans" cxnId="{249D9AD8-ED65-4EE8-93AB-F3F054EE7D85}">
      <dgm:prSet/>
      <dgm:spPr/>
    </dgm:pt>
    <dgm:pt modelId="{93F1605E-D5EB-4171-8252-EA50F8EC1168}" type="sibTrans" cxnId="{249D9AD8-ED65-4EE8-93AB-F3F054EE7D85}">
      <dgm:prSet/>
      <dgm:spPr/>
    </dgm:pt>
    <dgm:pt modelId="{CF0779DF-E572-4F98-8F80-08AD075524EF}">
      <dgm:prSet phldrT="[Text]"/>
      <dgm:spPr/>
      <dgm:t>
        <a:bodyPr/>
        <a:lstStyle/>
        <a:p>
          <a:r>
            <a:rPr lang="en-GB"/>
            <a:t>Gender</a:t>
          </a:r>
          <a:endParaRPr lang="en-GB" dirty="0">
            <a:solidFill>
              <a:schemeClr val="bg1"/>
            </a:solidFill>
          </a:endParaRPr>
        </a:p>
      </dgm:t>
    </dgm:pt>
    <dgm:pt modelId="{97472B32-9190-4C45-A390-5C610213228D}" type="parTrans" cxnId="{913CCB97-357B-40B8-A9F4-34F79BC5679D}">
      <dgm:prSet/>
      <dgm:spPr/>
    </dgm:pt>
    <dgm:pt modelId="{FB4C2A5E-6240-4FAA-A67C-1FCA1FD87116}" type="sibTrans" cxnId="{913CCB97-357B-40B8-A9F4-34F79BC5679D}">
      <dgm:prSet/>
      <dgm:spPr/>
    </dgm:pt>
    <dgm:pt modelId="{E5D55E05-CC04-4B84-9E12-07C679F5EFC0}">
      <dgm:prSet phldrT="[Text]"/>
      <dgm:spPr/>
      <dgm:t>
        <a:bodyPr/>
        <a:lstStyle/>
        <a:p>
          <a:r>
            <a:rPr lang="en-GB" dirty="0">
              <a:solidFill>
                <a:schemeClr val="bg1"/>
              </a:solidFill>
            </a:rPr>
            <a:t>Male</a:t>
          </a:r>
        </a:p>
      </dgm:t>
    </dgm:pt>
    <dgm:pt modelId="{02CD4648-51FD-417D-987B-030B1496DEEC}" type="parTrans" cxnId="{06B3922A-005E-4892-AF66-79E2EBC5AF36}">
      <dgm:prSet/>
      <dgm:spPr/>
      <dgm:t>
        <a:bodyPr/>
        <a:lstStyle/>
        <a:p>
          <a:endParaRPr lang="en-GB"/>
        </a:p>
      </dgm:t>
    </dgm:pt>
    <dgm:pt modelId="{6CEE45A0-2AB7-47BE-9C80-2A9BEDC99773}" type="sibTrans" cxnId="{06B3922A-005E-4892-AF66-79E2EBC5AF36}">
      <dgm:prSet/>
      <dgm:spPr/>
      <dgm:t>
        <a:bodyPr/>
        <a:lstStyle/>
        <a:p>
          <a:endParaRPr lang="en-GB"/>
        </a:p>
      </dgm:t>
    </dgm:pt>
    <dgm:pt modelId="{BB5B2DCD-208E-4D20-9066-5232F0138EA9}">
      <dgm:prSet phldrT="[Text]"/>
      <dgm:spPr/>
      <dgm:t>
        <a:bodyPr/>
        <a:lstStyle/>
        <a:p>
          <a:r>
            <a:rPr lang="en-GB" dirty="0">
              <a:solidFill>
                <a:schemeClr val="bg1"/>
              </a:solidFill>
            </a:rPr>
            <a:t>Single</a:t>
          </a:r>
        </a:p>
      </dgm:t>
    </dgm:pt>
    <dgm:pt modelId="{0F8E1692-1F9E-4BEA-9A3F-D659FD2F4F81}" type="parTrans" cxnId="{16578E2A-693B-4765-96E0-8AE0489D79B6}">
      <dgm:prSet/>
      <dgm:spPr/>
      <dgm:t>
        <a:bodyPr/>
        <a:lstStyle/>
        <a:p>
          <a:endParaRPr lang="en-GB"/>
        </a:p>
      </dgm:t>
    </dgm:pt>
    <dgm:pt modelId="{CDD7BF70-6405-4E49-9CA4-AE904EF1A78E}" type="sibTrans" cxnId="{16578E2A-693B-4765-96E0-8AE0489D79B6}">
      <dgm:prSet/>
      <dgm:spPr/>
      <dgm:t>
        <a:bodyPr/>
        <a:lstStyle/>
        <a:p>
          <a:endParaRPr lang="en-GB"/>
        </a:p>
      </dgm:t>
    </dgm:pt>
    <dgm:pt modelId="{115E5E7D-9CF0-4377-86F7-3212A35BEDCB}" type="pres">
      <dgm:prSet presAssocID="{EFCB459B-1A1B-4DAD-9DB3-D939FAB77F1C}" presName="theList" presStyleCnt="0">
        <dgm:presLayoutVars>
          <dgm:dir/>
          <dgm:animLvl val="lvl"/>
          <dgm:resizeHandles val="exact"/>
        </dgm:presLayoutVars>
      </dgm:prSet>
      <dgm:spPr/>
    </dgm:pt>
    <dgm:pt modelId="{AAB8F2EB-19F1-4E89-B633-8C7BA4993B3E}" type="pres">
      <dgm:prSet presAssocID="{F55CEE6D-C921-4537-8259-117DD8BDD61E}" presName="compNode" presStyleCnt="0"/>
      <dgm:spPr/>
    </dgm:pt>
    <dgm:pt modelId="{366B4A4A-1BF9-4AB6-B12E-9D8445420F1C}" type="pres">
      <dgm:prSet presAssocID="{F55CEE6D-C921-4537-8259-117DD8BDD61E}" presName="aNode" presStyleLbl="bgShp" presStyleIdx="0" presStyleCnt="5"/>
      <dgm:spPr/>
    </dgm:pt>
    <dgm:pt modelId="{B98A4333-B0C0-4AB8-962D-21E61279F67D}" type="pres">
      <dgm:prSet presAssocID="{F55CEE6D-C921-4537-8259-117DD8BDD61E}" presName="textNode" presStyleLbl="bgShp" presStyleIdx="0" presStyleCnt="5"/>
      <dgm:spPr/>
    </dgm:pt>
    <dgm:pt modelId="{5B62D818-CBA6-4A60-BC04-CE9851BF3D6D}" type="pres">
      <dgm:prSet presAssocID="{F55CEE6D-C921-4537-8259-117DD8BDD61E}" presName="compChildNode" presStyleCnt="0"/>
      <dgm:spPr/>
    </dgm:pt>
    <dgm:pt modelId="{E5142C93-EC47-4F12-8761-5B89674D91A8}" type="pres">
      <dgm:prSet presAssocID="{F55CEE6D-C921-4537-8259-117DD8BDD61E}" presName="theInnerList" presStyleCnt="0"/>
      <dgm:spPr/>
    </dgm:pt>
    <dgm:pt modelId="{AEF65CCD-F412-4021-9FDD-A0910E94C6D8}" type="pres">
      <dgm:prSet presAssocID="{C7FFF978-DA2E-44AE-9A85-8A6F9DBF5BF3}" presName="childNode" presStyleLbl="node1" presStyleIdx="0" presStyleCnt="11">
        <dgm:presLayoutVars>
          <dgm:bulletEnabled val="1"/>
        </dgm:presLayoutVars>
      </dgm:prSet>
      <dgm:spPr/>
    </dgm:pt>
    <dgm:pt modelId="{B631C16D-2771-48E2-9EB9-64403D684465}" type="pres">
      <dgm:prSet presAssocID="{F55CEE6D-C921-4537-8259-117DD8BDD61E}" presName="aSpace" presStyleCnt="0"/>
      <dgm:spPr/>
    </dgm:pt>
    <dgm:pt modelId="{C43CC904-687C-4F86-8F5C-A64F7B03F804}" type="pres">
      <dgm:prSet presAssocID="{CF0779DF-E572-4F98-8F80-08AD075524EF}" presName="compNode" presStyleCnt="0"/>
      <dgm:spPr/>
    </dgm:pt>
    <dgm:pt modelId="{E6ED5778-B53E-4AAA-8843-2604A7CA8293}" type="pres">
      <dgm:prSet presAssocID="{CF0779DF-E572-4F98-8F80-08AD075524EF}" presName="aNode" presStyleLbl="bgShp" presStyleIdx="1" presStyleCnt="5"/>
      <dgm:spPr/>
    </dgm:pt>
    <dgm:pt modelId="{7F7D0C69-5B78-4C2C-B21A-4C44A1BFBCE4}" type="pres">
      <dgm:prSet presAssocID="{CF0779DF-E572-4F98-8F80-08AD075524EF}" presName="textNode" presStyleLbl="bgShp" presStyleIdx="1" presStyleCnt="5"/>
      <dgm:spPr/>
    </dgm:pt>
    <dgm:pt modelId="{3652B6A8-AEF8-47E7-B050-4C31D74B05E8}" type="pres">
      <dgm:prSet presAssocID="{CF0779DF-E572-4F98-8F80-08AD075524EF}" presName="compChildNode" presStyleCnt="0"/>
      <dgm:spPr/>
    </dgm:pt>
    <dgm:pt modelId="{2E5AABFF-E03B-4529-A5F0-1597EE7FD682}" type="pres">
      <dgm:prSet presAssocID="{CF0779DF-E572-4F98-8F80-08AD075524EF}" presName="theInnerList" presStyleCnt="0"/>
      <dgm:spPr/>
    </dgm:pt>
    <dgm:pt modelId="{3281AFD5-7F19-43B3-BFEA-2BA3E4268419}" type="pres">
      <dgm:prSet presAssocID="{E5D55E05-CC04-4B84-9E12-07C679F5EFC0}" presName="childNode" presStyleLbl="node1" presStyleIdx="1" presStyleCnt="11">
        <dgm:presLayoutVars>
          <dgm:bulletEnabled val="1"/>
        </dgm:presLayoutVars>
      </dgm:prSet>
      <dgm:spPr/>
    </dgm:pt>
    <dgm:pt modelId="{DAD7E2BC-2E53-4D8B-AC62-E0255C663924}" type="pres">
      <dgm:prSet presAssocID="{E5D55E05-CC04-4B84-9E12-07C679F5EFC0}" presName="aSpace2" presStyleCnt="0"/>
      <dgm:spPr/>
    </dgm:pt>
    <dgm:pt modelId="{84B51573-89CF-48A8-83F2-662D3B817280}" type="pres">
      <dgm:prSet presAssocID="{BB5B2DCD-208E-4D20-9066-5232F0138EA9}" presName="childNode" presStyleLbl="node1" presStyleIdx="2" presStyleCnt="11">
        <dgm:presLayoutVars>
          <dgm:bulletEnabled val="1"/>
        </dgm:presLayoutVars>
      </dgm:prSet>
      <dgm:spPr/>
    </dgm:pt>
    <dgm:pt modelId="{01065B2D-EE2A-47D1-84C6-F5AE9A4D900C}" type="pres">
      <dgm:prSet presAssocID="{CF0779DF-E572-4F98-8F80-08AD075524EF}" presName="aSpace" presStyleCnt="0"/>
      <dgm:spPr/>
    </dgm:pt>
    <dgm:pt modelId="{16608184-9E7A-438B-9DB5-F48E166C0957}" type="pres">
      <dgm:prSet presAssocID="{0FB11679-55DF-41AB-8EC8-70774A21D4FC}" presName="compNode" presStyleCnt="0"/>
      <dgm:spPr/>
    </dgm:pt>
    <dgm:pt modelId="{42390F58-E051-4ACC-8882-BA735348A8D7}" type="pres">
      <dgm:prSet presAssocID="{0FB11679-55DF-41AB-8EC8-70774A21D4FC}" presName="aNode" presStyleLbl="bgShp" presStyleIdx="2" presStyleCnt="5"/>
      <dgm:spPr/>
    </dgm:pt>
    <dgm:pt modelId="{CBF9496C-8469-4786-A272-BE0AF6AAE857}" type="pres">
      <dgm:prSet presAssocID="{0FB11679-55DF-41AB-8EC8-70774A21D4FC}" presName="textNode" presStyleLbl="bgShp" presStyleIdx="2" presStyleCnt="5"/>
      <dgm:spPr/>
    </dgm:pt>
    <dgm:pt modelId="{B34BA6EB-D422-4297-B516-5EFA8E969F55}" type="pres">
      <dgm:prSet presAssocID="{0FB11679-55DF-41AB-8EC8-70774A21D4FC}" presName="compChildNode" presStyleCnt="0"/>
      <dgm:spPr/>
    </dgm:pt>
    <dgm:pt modelId="{056A2A89-77CB-48C7-8C0E-F6C9814FD4AA}" type="pres">
      <dgm:prSet presAssocID="{0FB11679-55DF-41AB-8EC8-70774A21D4FC}" presName="theInnerList" presStyleCnt="0"/>
      <dgm:spPr/>
    </dgm:pt>
    <dgm:pt modelId="{BAF4AD17-E840-4152-B181-EBB81A7B1BA1}" type="pres">
      <dgm:prSet presAssocID="{FFEF6B06-56DF-4F2B-8495-9D710F8A2A31}" presName="childNode" presStyleLbl="node1" presStyleIdx="3" presStyleCnt="11">
        <dgm:presLayoutVars>
          <dgm:bulletEnabled val="1"/>
        </dgm:presLayoutVars>
      </dgm:prSet>
      <dgm:spPr/>
    </dgm:pt>
    <dgm:pt modelId="{ADF14FD4-3B90-4923-BD69-8AA58550F6BC}" type="pres">
      <dgm:prSet presAssocID="{FFEF6B06-56DF-4F2B-8495-9D710F8A2A31}" presName="aSpace2" presStyleCnt="0"/>
      <dgm:spPr/>
    </dgm:pt>
    <dgm:pt modelId="{5E8738D2-9BFD-4BCC-B1E0-E623131749AA}" type="pres">
      <dgm:prSet presAssocID="{D3DFCBD8-6DF1-4319-8BF2-0A89CBF7C987}" presName="childNode" presStyleLbl="node1" presStyleIdx="4" presStyleCnt="11">
        <dgm:presLayoutVars>
          <dgm:bulletEnabled val="1"/>
        </dgm:presLayoutVars>
      </dgm:prSet>
      <dgm:spPr/>
    </dgm:pt>
    <dgm:pt modelId="{353B213D-B00C-4532-A0B3-DA37B0BBCDA4}" type="pres">
      <dgm:prSet presAssocID="{D3DFCBD8-6DF1-4319-8BF2-0A89CBF7C987}" presName="aSpace2" presStyleCnt="0"/>
      <dgm:spPr/>
    </dgm:pt>
    <dgm:pt modelId="{8A3C535B-F193-4903-A87B-25AB3F3761AC}" type="pres">
      <dgm:prSet presAssocID="{1080EC6B-7CB5-414A-B829-7E281F752FBC}" presName="childNode" presStyleLbl="node1" presStyleIdx="5" presStyleCnt="11">
        <dgm:presLayoutVars>
          <dgm:bulletEnabled val="1"/>
        </dgm:presLayoutVars>
      </dgm:prSet>
      <dgm:spPr/>
    </dgm:pt>
    <dgm:pt modelId="{0730F13F-6103-4538-A73A-893AC54527A4}" type="pres">
      <dgm:prSet presAssocID="{0FB11679-55DF-41AB-8EC8-70774A21D4FC}" presName="aSpace" presStyleCnt="0"/>
      <dgm:spPr/>
    </dgm:pt>
    <dgm:pt modelId="{6156FB3A-494A-415C-9689-565B0F6F6B00}" type="pres">
      <dgm:prSet presAssocID="{6CD1F4B9-317B-44CC-8CAD-2D441DFBCFCE}" presName="compNode" presStyleCnt="0"/>
      <dgm:spPr/>
    </dgm:pt>
    <dgm:pt modelId="{E7FF1711-234C-434E-A4FF-A17BC547918C}" type="pres">
      <dgm:prSet presAssocID="{6CD1F4B9-317B-44CC-8CAD-2D441DFBCFCE}" presName="aNode" presStyleLbl="bgShp" presStyleIdx="3" presStyleCnt="5"/>
      <dgm:spPr/>
    </dgm:pt>
    <dgm:pt modelId="{04885B61-5EBE-4998-94E0-337281B21C48}" type="pres">
      <dgm:prSet presAssocID="{6CD1F4B9-317B-44CC-8CAD-2D441DFBCFCE}" presName="textNode" presStyleLbl="bgShp" presStyleIdx="3" presStyleCnt="5"/>
      <dgm:spPr/>
    </dgm:pt>
    <dgm:pt modelId="{80AF079A-18E0-42B9-9E92-4DFC4D0976C7}" type="pres">
      <dgm:prSet presAssocID="{6CD1F4B9-317B-44CC-8CAD-2D441DFBCFCE}" presName="compChildNode" presStyleCnt="0"/>
      <dgm:spPr/>
    </dgm:pt>
    <dgm:pt modelId="{0C6F899D-BD57-4C59-8060-8E17056B0E30}" type="pres">
      <dgm:prSet presAssocID="{6CD1F4B9-317B-44CC-8CAD-2D441DFBCFCE}" presName="theInnerList" presStyleCnt="0"/>
      <dgm:spPr/>
    </dgm:pt>
    <dgm:pt modelId="{D3825B19-809D-4ABC-A546-48757354F448}" type="pres">
      <dgm:prSet presAssocID="{498832D7-A30F-44D2-92AC-E53A5003FB86}" presName="childNode" presStyleLbl="node1" presStyleIdx="6" presStyleCnt="11">
        <dgm:presLayoutVars>
          <dgm:bulletEnabled val="1"/>
        </dgm:presLayoutVars>
      </dgm:prSet>
      <dgm:spPr/>
    </dgm:pt>
    <dgm:pt modelId="{AA35314E-DD32-4A70-A62D-AFCD5715A854}" type="pres">
      <dgm:prSet presAssocID="{498832D7-A30F-44D2-92AC-E53A5003FB86}" presName="aSpace2" presStyleCnt="0"/>
      <dgm:spPr/>
    </dgm:pt>
    <dgm:pt modelId="{B9064956-ED81-4CF8-8F7D-727124B0BEAE}" type="pres">
      <dgm:prSet presAssocID="{322BF4C7-8613-4B89-9D4A-6126B0DBA5F6}" presName="childNode" presStyleLbl="node1" presStyleIdx="7" presStyleCnt="11">
        <dgm:presLayoutVars>
          <dgm:bulletEnabled val="1"/>
        </dgm:presLayoutVars>
      </dgm:prSet>
      <dgm:spPr/>
    </dgm:pt>
    <dgm:pt modelId="{78CCB0D2-1FD4-45BF-BD72-EB6C1C53BF99}" type="pres">
      <dgm:prSet presAssocID="{322BF4C7-8613-4B89-9D4A-6126B0DBA5F6}" presName="aSpace2" presStyleCnt="0"/>
      <dgm:spPr/>
    </dgm:pt>
    <dgm:pt modelId="{CF9D2197-277A-4AE9-B393-50EDC4BE5F63}" type="pres">
      <dgm:prSet presAssocID="{852B4E92-E227-435B-A29C-0E8E0DD167BE}" presName="childNode" presStyleLbl="node1" presStyleIdx="8" presStyleCnt="11">
        <dgm:presLayoutVars>
          <dgm:bulletEnabled val="1"/>
        </dgm:presLayoutVars>
      </dgm:prSet>
      <dgm:spPr/>
    </dgm:pt>
    <dgm:pt modelId="{43A9EF72-F2C1-48EA-A9E9-9C4E9F49BB58}" type="pres">
      <dgm:prSet presAssocID="{6CD1F4B9-317B-44CC-8CAD-2D441DFBCFCE}" presName="aSpace" presStyleCnt="0"/>
      <dgm:spPr/>
    </dgm:pt>
    <dgm:pt modelId="{1607C772-8DF6-415E-9B32-BEA93265DEDD}" type="pres">
      <dgm:prSet presAssocID="{E52ADB96-AFC6-4170-8729-2CBAC4E52561}" presName="compNode" presStyleCnt="0"/>
      <dgm:spPr/>
    </dgm:pt>
    <dgm:pt modelId="{FB425AC0-8DB4-482B-BE57-EC35247096C5}" type="pres">
      <dgm:prSet presAssocID="{E52ADB96-AFC6-4170-8729-2CBAC4E52561}" presName="aNode" presStyleLbl="bgShp" presStyleIdx="4" presStyleCnt="5"/>
      <dgm:spPr/>
    </dgm:pt>
    <dgm:pt modelId="{2A79EA94-6271-49B4-AF5A-61CAD7E177FF}" type="pres">
      <dgm:prSet presAssocID="{E52ADB96-AFC6-4170-8729-2CBAC4E52561}" presName="textNode" presStyleLbl="bgShp" presStyleIdx="4" presStyleCnt="5"/>
      <dgm:spPr/>
    </dgm:pt>
    <dgm:pt modelId="{1E50FFD7-64A5-4199-88C5-1BEBCB8D499A}" type="pres">
      <dgm:prSet presAssocID="{E52ADB96-AFC6-4170-8729-2CBAC4E52561}" presName="compChildNode" presStyleCnt="0"/>
      <dgm:spPr/>
    </dgm:pt>
    <dgm:pt modelId="{ADC8BC53-FB21-4FF8-AFDC-210B89231C0F}" type="pres">
      <dgm:prSet presAssocID="{E52ADB96-AFC6-4170-8729-2CBAC4E52561}" presName="theInnerList" presStyleCnt="0"/>
      <dgm:spPr/>
    </dgm:pt>
    <dgm:pt modelId="{2379D624-EC92-477D-BEDC-8B03C3A2033A}" type="pres">
      <dgm:prSet presAssocID="{63A31EE4-7D65-4462-848B-6BADDB594C78}" presName="childNode" presStyleLbl="node1" presStyleIdx="9" presStyleCnt="11">
        <dgm:presLayoutVars>
          <dgm:bulletEnabled val="1"/>
        </dgm:presLayoutVars>
      </dgm:prSet>
      <dgm:spPr/>
    </dgm:pt>
    <dgm:pt modelId="{9D75FC7E-1509-4886-8B70-A28C1709CE97}" type="pres">
      <dgm:prSet presAssocID="{63A31EE4-7D65-4462-848B-6BADDB594C78}" presName="aSpace2" presStyleCnt="0"/>
      <dgm:spPr/>
    </dgm:pt>
    <dgm:pt modelId="{6B94B8C0-88FB-4D77-A141-7A2BD7836FA4}" type="pres">
      <dgm:prSet presAssocID="{ACB95E7E-1A87-4979-AC8E-335952240113}" presName="childNode" presStyleLbl="node1" presStyleIdx="10" presStyleCnt="11">
        <dgm:presLayoutVars>
          <dgm:bulletEnabled val="1"/>
        </dgm:presLayoutVars>
      </dgm:prSet>
      <dgm:spPr/>
    </dgm:pt>
  </dgm:ptLst>
  <dgm:cxnLst>
    <dgm:cxn modelId="{C8F37C11-5A00-4DC9-A343-C1731A7A50A9}" type="presOf" srcId="{EFCB459B-1A1B-4DAD-9DB3-D939FAB77F1C}" destId="{115E5E7D-9CF0-4377-86F7-3212A35BEDCB}" srcOrd="0" destOrd="0" presId="urn:microsoft.com/office/officeart/2005/8/layout/lProcess2"/>
    <dgm:cxn modelId="{BA474918-8D89-4AA3-BABC-891D2757EF69}" srcId="{0FB11679-55DF-41AB-8EC8-70774A21D4FC}" destId="{D3DFCBD8-6DF1-4319-8BF2-0A89CBF7C987}" srcOrd="1" destOrd="0" parTransId="{A932EBA0-8FDB-42FA-9657-8643A48EBB22}" sibTransId="{A338D537-9501-4824-B650-2943FF2F1D1B}"/>
    <dgm:cxn modelId="{06E3BE1F-D5A8-46D2-8097-A1E5645EC6CF}" type="presOf" srcId="{498832D7-A30F-44D2-92AC-E53A5003FB86}" destId="{D3825B19-809D-4ABC-A546-48757354F448}" srcOrd="0" destOrd="0" presId="urn:microsoft.com/office/officeart/2005/8/layout/lProcess2"/>
    <dgm:cxn modelId="{CD097725-D07E-4605-B9DA-DAAD88F3FD33}" srcId="{6CD1F4B9-317B-44CC-8CAD-2D441DFBCFCE}" destId="{498832D7-A30F-44D2-92AC-E53A5003FB86}" srcOrd="0" destOrd="0" parTransId="{EDCB0FE0-0B18-4D26-8EB9-4E7EE1939E2C}" sibTransId="{6BE2397B-19EE-4962-91DD-C1F693BDD621}"/>
    <dgm:cxn modelId="{16578E2A-693B-4765-96E0-8AE0489D79B6}" srcId="{CF0779DF-E572-4F98-8F80-08AD075524EF}" destId="{BB5B2DCD-208E-4D20-9066-5232F0138EA9}" srcOrd="1" destOrd="0" parTransId="{0F8E1692-1F9E-4BEA-9A3F-D659FD2F4F81}" sibTransId="{CDD7BF70-6405-4E49-9CA4-AE904EF1A78E}"/>
    <dgm:cxn modelId="{06B3922A-005E-4892-AF66-79E2EBC5AF36}" srcId="{CF0779DF-E572-4F98-8F80-08AD075524EF}" destId="{E5D55E05-CC04-4B84-9E12-07C679F5EFC0}" srcOrd="0" destOrd="0" parTransId="{02CD4648-51FD-417D-987B-030B1496DEEC}" sibTransId="{6CEE45A0-2AB7-47BE-9C80-2A9BEDC99773}"/>
    <dgm:cxn modelId="{B1CB5130-532E-4429-BA3A-91B5EB8C46DA}" type="presOf" srcId="{D3DFCBD8-6DF1-4319-8BF2-0A89CBF7C987}" destId="{5E8738D2-9BFD-4BCC-B1E0-E623131749AA}" srcOrd="0" destOrd="0" presId="urn:microsoft.com/office/officeart/2005/8/layout/lProcess2"/>
    <dgm:cxn modelId="{B29E5535-2948-4661-8F99-E2CD8B8DB9D3}" type="presOf" srcId="{0FB11679-55DF-41AB-8EC8-70774A21D4FC}" destId="{CBF9496C-8469-4786-A272-BE0AF6AAE857}" srcOrd="1" destOrd="0" presId="urn:microsoft.com/office/officeart/2005/8/layout/lProcess2"/>
    <dgm:cxn modelId="{F7A7D438-2A6D-4301-A8AD-C8E392477B6D}" type="presOf" srcId="{ACB95E7E-1A87-4979-AC8E-335952240113}" destId="{6B94B8C0-88FB-4D77-A141-7A2BD7836FA4}" srcOrd="0" destOrd="0" presId="urn:microsoft.com/office/officeart/2005/8/layout/lProcess2"/>
    <dgm:cxn modelId="{FA851744-F793-4E10-B76F-11BB8AD41878}" type="presOf" srcId="{0FB11679-55DF-41AB-8EC8-70774A21D4FC}" destId="{42390F58-E051-4ACC-8882-BA735348A8D7}" srcOrd="0" destOrd="0" presId="urn:microsoft.com/office/officeart/2005/8/layout/lProcess2"/>
    <dgm:cxn modelId="{0FCF3F45-509A-4F45-8684-8783088B82CB}" type="presOf" srcId="{6CD1F4B9-317B-44CC-8CAD-2D441DFBCFCE}" destId="{E7FF1711-234C-434E-A4FF-A17BC547918C}" srcOrd="0" destOrd="0" presId="urn:microsoft.com/office/officeart/2005/8/layout/lProcess2"/>
    <dgm:cxn modelId="{E5E73667-05DF-4E71-BC37-EBECA4ACF1A9}" srcId="{E52ADB96-AFC6-4170-8729-2CBAC4E52561}" destId="{ACB95E7E-1A87-4979-AC8E-335952240113}" srcOrd="1" destOrd="0" parTransId="{AAE6AD69-FA29-482E-9245-961371081B55}" sibTransId="{389CD219-9BD4-4312-B0D6-801CDBFD5CE0}"/>
    <dgm:cxn modelId="{9138E947-B6A8-44F5-9A69-4F63115D7E7C}" type="presOf" srcId="{F55CEE6D-C921-4537-8259-117DD8BDD61E}" destId="{B98A4333-B0C0-4AB8-962D-21E61279F67D}" srcOrd="1" destOrd="0" presId="urn:microsoft.com/office/officeart/2005/8/layout/lProcess2"/>
    <dgm:cxn modelId="{AD7E0C6A-F662-4C68-90A5-FA3053DD1354}" type="presOf" srcId="{1080EC6B-7CB5-414A-B829-7E281F752FBC}" destId="{8A3C535B-F193-4903-A87B-25AB3F3761AC}" srcOrd="0" destOrd="0" presId="urn:microsoft.com/office/officeart/2005/8/layout/lProcess2"/>
    <dgm:cxn modelId="{9D8F444A-A8EE-434E-AF79-549E896583F3}" type="presOf" srcId="{6CD1F4B9-317B-44CC-8CAD-2D441DFBCFCE}" destId="{04885B61-5EBE-4998-94E0-337281B21C48}" srcOrd="1" destOrd="0" presId="urn:microsoft.com/office/officeart/2005/8/layout/lProcess2"/>
    <dgm:cxn modelId="{C2CABD4B-828E-452D-A68B-DECE864C86DC}" type="presOf" srcId="{CF0779DF-E572-4F98-8F80-08AD075524EF}" destId="{7F7D0C69-5B78-4C2C-B21A-4C44A1BFBCE4}" srcOrd="1" destOrd="0" presId="urn:microsoft.com/office/officeart/2005/8/layout/lProcess2"/>
    <dgm:cxn modelId="{E102EC6B-5A86-42C2-9874-15D5E30BEE93}" srcId="{EFCB459B-1A1B-4DAD-9DB3-D939FAB77F1C}" destId="{6CD1F4B9-317B-44CC-8CAD-2D441DFBCFCE}" srcOrd="3" destOrd="0" parTransId="{E9EB575E-F75F-4421-94BC-C878FEC186D4}" sibTransId="{0966DDA3-D787-4966-9A02-662F1344E138}"/>
    <dgm:cxn modelId="{7266394E-9AEE-4D55-BAFE-9A500472C330}" type="presOf" srcId="{CF0779DF-E572-4F98-8F80-08AD075524EF}" destId="{E6ED5778-B53E-4AAA-8843-2604A7CA8293}" srcOrd="0" destOrd="0" presId="urn:microsoft.com/office/officeart/2005/8/layout/lProcess2"/>
    <dgm:cxn modelId="{57E0B950-FC02-4FB7-9488-3C075A0EC5A0}" srcId="{EFCB459B-1A1B-4DAD-9DB3-D939FAB77F1C}" destId="{F55CEE6D-C921-4537-8259-117DD8BDD61E}" srcOrd="0" destOrd="0" parTransId="{C7944464-3BF1-4A48-B064-7C45CAA1295C}" sibTransId="{8076492B-0E7A-45AC-8D03-323351D23B29}"/>
    <dgm:cxn modelId="{5FC04059-8E0C-41F0-9F24-D0749A39BC50}" type="presOf" srcId="{FFEF6B06-56DF-4F2B-8495-9D710F8A2A31}" destId="{BAF4AD17-E840-4152-B181-EBB81A7B1BA1}" srcOrd="0" destOrd="0" presId="urn:microsoft.com/office/officeart/2005/8/layout/lProcess2"/>
    <dgm:cxn modelId="{456B207B-5871-4CEB-8D12-897C3FE039B3}" type="presOf" srcId="{BB5B2DCD-208E-4D20-9066-5232F0138EA9}" destId="{84B51573-89CF-48A8-83F2-662D3B817280}" srcOrd="0" destOrd="0" presId="urn:microsoft.com/office/officeart/2005/8/layout/lProcess2"/>
    <dgm:cxn modelId="{1747CD7D-EC97-46A7-8479-E600F676DC3F}" type="presOf" srcId="{E52ADB96-AFC6-4170-8729-2CBAC4E52561}" destId="{FB425AC0-8DB4-482B-BE57-EC35247096C5}" srcOrd="0" destOrd="0" presId="urn:microsoft.com/office/officeart/2005/8/layout/lProcess2"/>
    <dgm:cxn modelId="{F05DE984-582B-4CA3-9405-0491BCED5BA8}" type="presOf" srcId="{63A31EE4-7D65-4462-848B-6BADDB594C78}" destId="{2379D624-EC92-477D-BEDC-8B03C3A2033A}" srcOrd="0" destOrd="0" presId="urn:microsoft.com/office/officeart/2005/8/layout/lProcess2"/>
    <dgm:cxn modelId="{7EDBF38C-3192-45B9-B311-AD48BC121782}" srcId="{0FB11679-55DF-41AB-8EC8-70774A21D4FC}" destId="{FFEF6B06-56DF-4F2B-8495-9D710F8A2A31}" srcOrd="0" destOrd="0" parTransId="{A1B05AEF-AA27-468C-9E88-EC964C8F9664}" sibTransId="{A77A6520-81E3-42AF-A80C-EA473ABA294F}"/>
    <dgm:cxn modelId="{913CCB97-357B-40B8-A9F4-34F79BC5679D}" srcId="{EFCB459B-1A1B-4DAD-9DB3-D939FAB77F1C}" destId="{CF0779DF-E572-4F98-8F80-08AD075524EF}" srcOrd="1" destOrd="0" parTransId="{97472B32-9190-4C45-A390-5C610213228D}" sibTransId="{FB4C2A5E-6240-4FAA-A67C-1FCA1FD87116}"/>
    <dgm:cxn modelId="{742DD797-3366-4AA6-B14F-70A017295692}" type="presOf" srcId="{E52ADB96-AFC6-4170-8729-2CBAC4E52561}" destId="{2A79EA94-6271-49B4-AF5A-61CAD7E177FF}" srcOrd="1" destOrd="0" presId="urn:microsoft.com/office/officeart/2005/8/layout/lProcess2"/>
    <dgm:cxn modelId="{E9D3BAA6-B686-4170-9949-528EEE59B523}" type="presOf" srcId="{C7FFF978-DA2E-44AE-9A85-8A6F9DBF5BF3}" destId="{AEF65CCD-F412-4021-9FDD-A0910E94C6D8}" srcOrd="0" destOrd="0" presId="urn:microsoft.com/office/officeart/2005/8/layout/lProcess2"/>
    <dgm:cxn modelId="{E30292AA-896E-4F61-9D98-08DC41CDFDF2}" type="presOf" srcId="{F55CEE6D-C921-4537-8259-117DD8BDD61E}" destId="{366B4A4A-1BF9-4AB6-B12E-9D8445420F1C}" srcOrd="0" destOrd="0" presId="urn:microsoft.com/office/officeart/2005/8/layout/lProcess2"/>
    <dgm:cxn modelId="{CE61F2AB-41C2-4F45-AD13-5CFDB290B625}" srcId="{6CD1F4B9-317B-44CC-8CAD-2D441DFBCFCE}" destId="{322BF4C7-8613-4B89-9D4A-6126B0DBA5F6}" srcOrd="1" destOrd="0" parTransId="{2D61F2CC-CAFA-4879-A723-4DEE8836CA2D}" sibTransId="{A099A026-DA8B-48F3-A8C4-E1584EEC137C}"/>
    <dgm:cxn modelId="{45E2DCAF-B00C-4629-9165-7FC52151BB94}" srcId="{0FB11679-55DF-41AB-8EC8-70774A21D4FC}" destId="{1080EC6B-7CB5-414A-B829-7E281F752FBC}" srcOrd="2" destOrd="0" parTransId="{9215FAAC-0D91-4CC3-900E-0A1CAF50E6FD}" sibTransId="{6C2C6126-A0DD-4B65-811F-001FE8136188}"/>
    <dgm:cxn modelId="{F9038FC9-7DF5-4D6B-8A27-6DEF10479625}" type="presOf" srcId="{E5D55E05-CC04-4B84-9E12-07C679F5EFC0}" destId="{3281AFD5-7F19-43B3-BFEA-2BA3E4268419}" srcOrd="0" destOrd="0" presId="urn:microsoft.com/office/officeart/2005/8/layout/lProcess2"/>
    <dgm:cxn modelId="{423265CE-B297-4F1A-B8AB-13F056372B1D}" type="presOf" srcId="{852B4E92-E227-435B-A29C-0E8E0DD167BE}" destId="{CF9D2197-277A-4AE9-B393-50EDC4BE5F63}" srcOrd="0" destOrd="0" presId="urn:microsoft.com/office/officeart/2005/8/layout/lProcess2"/>
    <dgm:cxn modelId="{249D9AD8-ED65-4EE8-93AB-F3F054EE7D85}" srcId="{EFCB459B-1A1B-4DAD-9DB3-D939FAB77F1C}" destId="{0FB11679-55DF-41AB-8EC8-70774A21D4FC}" srcOrd="2" destOrd="0" parTransId="{1F4B158B-1519-4887-8FD5-382C27D2DF2D}" sibTransId="{93F1605E-D5EB-4171-8252-EA50F8EC1168}"/>
    <dgm:cxn modelId="{2BE40DDF-6B67-4964-8A0E-3B026C2799F4}" type="presOf" srcId="{322BF4C7-8613-4B89-9D4A-6126B0DBA5F6}" destId="{B9064956-ED81-4CF8-8F7D-727124B0BEAE}" srcOrd="0" destOrd="0" presId="urn:microsoft.com/office/officeart/2005/8/layout/lProcess2"/>
    <dgm:cxn modelId="{99EA10E0-1118-441E-AF8A-59CE6B88C3CC}" srcId="{E52ADB96-AFC6-4170-8729-2CBAC4E52561}" destId="{63A31EE4-7D65-4462-848B-6BADDB594C78}" srcOrd="0" destOrd="0" parTransId="{6312EF4D-FEA3-46DB-BC45-A824D66C7C27}" sibTransId="{781941D6-A449-4AF0-9B41-5E2D15D3177D}"/>
    <dgm:cxn modelId="{4F7EE9E3-5C70-491F-A75A-38C403E970E9}" srcId="{6CD1F4B9-317B-44CC-8CAD-2D441DFBCFCE}" destId="{852B4E92-E227-435B-A29C-0E8E0DD167BE}" srcOrd="2" destOrd="0" parTransId="{6100695B-8425-46F1-801B-CF0649CE65A6}" sibTransId="{F3A7B67C-41B7-4968-9783-FE44C3D891AD}"/>
    <dgm:cxn modelId="{A8FEDAE5-4488-440D-AEEC-2CCBE102277D}" srcId="{EFCB459B-1A1B-4DAD-9DB3-D939FAB77F1C}" destId="{E52ADB96-AFC6-4170-8729-2CBAC4E52561}" srcOrd="4" destOrd="0" parTransId="{E5255789-125C-4A4E-A0B9-325C482EB603}" sibTransId="{8359A590-8CBA-4247-9FFE-E28D0DA4EDA4}"/>
    <dgm:cxn modelId="{05FC23FE-6AFB-41C8-B339-3E74DB62F863}" srcId="{F55CEE6D-C921-4537-8259-117DD8BDD61E}" destId="{C7FFF978-DA2E-44AE-9A85-8A6F9DBF5BF3}" srcOrd="0" destOrd="0" parTransId="{B5144899-8A03-4FC3-AD0B-AE68FC4118B4}" sibTransId="{EF96A17A-C785-4173-8FE6-314F2804228A}"/>
    <dgm:cxn modelId="{CC8CC4BD-499D-4D45-BE87-0437132A0DE5}" type="presParOf" srcId="{115E5E7D-9CF0-4377-86F7-3212A35BEDCB}" destId="{AAB8F2EB-19F1-4E89-B633-8C7BA4993B3E}" srcOrd="0" destOrd="0" presId="urn:microsoft.com/office/officeart/2005/8/layout/lProcess2"/>
    <dgm:cxn modelId="{BF2CA6E6-E49C-4B1E-B545-83987A34BB65}" type="presParOf" srcId="{AAB8F2EB-19F1-4E89-B633-8C7BA4993B3E}" destId="{366B4A4A-1BF9-4AB6-B12E-9D8445420F1C}" srcOrd="0" destOrd="0" presId="urn:microsoft.com/office/officeart/2005/8/layout/lProcess2"/>
    <dgm:cxn modelId="{43E16715-E4CB-4B63-902F-F01D6DD92F68}" type="presParOf" srcId="{AAB8F2EB-19F1-4E89-B633-8C7BA4993B3E}" destId="{B98A4333-B0C0-4AB8-962D-21E61279F67D}" srcOrd="1" destOrd="0" presId="urn:microsoft.com/office/officeart/2005/8/layout/lProcess2"/>
    <dgm:cxn modelId="{C0DA13BD-4BF4-4B3D-B353-42FC661C9783}" type="presParOf" srcId="{AAB8F2EB-19F1-4E89-B633-8C7BA4993B3E}" destId="{5B62D818-CBA6-4A60-BC04-CE9851BF3D6D}" srcOrd="2" destOrd="0" presId="urn:microsoft.com/office/officeart/2005/8/layout/lProcess2"/>
    <dgm:cxn modelId="{0B3A0710-DAFA-4947-891C-CB8907F86465}" type="presParOf" srcId="{5B62D818-CBA6-4A60-BC04-CE9851BF3D6D}" destId="{E5142C93-EC47-4F12-8761-5B89674D91A8}" srcOrd="0" destOrd="0" presId="urn:microsoft.com/office/officeart/2005/8/layout/lProcess2"/>
    <dgm:cxn modelId="{15F23343-EEBF-44E8-A16B-75A3A155793C}" type="presParOf" srcId="{E5142C93-EC47-4F12-8761-5B89674D91A8}" destId="{AEF65CCD-F412-4021-9FDD-A0910E94C6D8}" srcOrd="0" destOrd="0" presId="urn:microsoft.com/office/officeart/2005/8/layout/lProcess2"/>
    <dgm:cxn modelId="{FD1EB8E2-E024-4AF9-943D-1AD754BC502B}" type="presParOf" srcId="{115E5E7D-9CF0-4377-86F7-3212A35BEDCB}" destId="{B631C16D-2771-48E2-9EB9-64403D684465}" srcOrd="1" destOrd="0" presId="urn:microsoft.com/office/officeart/2005/8/layout/lProcess2"/>
    <dgm:cxn modelId="{81B6315A-D2C3-49FE-A8BA-11620D118F0E}" type="presParOf" srcId="{115E5E7D-9CF0-4377-86F7-3212A35BEDCB}" destId="{C43CC904-687C-4F86-8F5C-A64F7B03F804}" srcOrd="2" destOrd="0" presId="urn:microsoft.com/office/officeart/2005/8/layout/lProcess2"/>
    <dgm:cxn modelId="{4B88FF9C-BFC8-43DB-B467-EE717ACF0368}" type="presParOf" srcId="{C43CC904-687C-4F86-8F5C-A64F7B03F804}" destId="{E6ED5778-B53E-4AAA-8843-2604A7CA8293}" srcOrd="0" destOrd="0" presId="urn:microsoft.com/office/officeart/2005/8/layout/lProcess2"/>
    <dgm:cxn modelId="{328347D6-DC6F-4CDF-AF95-F11B09F73FB5}" type="presParOf" srcId="{C43CC904-687C-4F86-8F5C-A64F7B03F804}" destId="{7F7D0C69-5B78-4C2C-B21A-4C44A1BFBCE4}" srcOrd="1" destOrd="0" presId="urn:microsoft.com/office/officeart/2005/8/layout/lProcess2"/>
    <dgm:cxn modelId="{ED7E246B-FB9B-4916-ABD9-75C62BF2E608}" type="presParOf" srcId="{C43CC904-687C-4F86-8F5C-A64F7B03F804}" destId="{3652B6A8-AEF8-47E7-B050-4C31D74B05E8}" srcOrd="2" destOrd="0" presId="urn:microsoft.com/office/officeart/2005/8/layout/lProcess2"/>
    <dgm:cxn modelId="{538679CD-6213-48AD-9700-3005C6A04A56}" type="presParOf" srcId="{3652B6A8-AEF8-47E7-B050-4C31D74B05E8}" destId="{2E5AABFF-E03B-4529-A5F0-1597EE7FD682}" srcOrd="0" destOrd="0" presId="urn:microsoft.com/office/officeart/2005/8/layout/lProcess2"/>
    <dgm:cxn modelId="{8964E7D7-307D-4282-8096-35ED87FAC45F}" type="presParOf" srcId="{2E5AABFF-E03B-4529-A5F0-1597EE7FD682}" destId="{3281AFD5-7F19-43B3-BFEA-2BA3E4268419}" srcOrd="0" destOrd="0" presId="urn:microsoft.com/office/officeart/2005/8/layout/lProcess2"/>
    <dgm:cxn modelId="{8B09A50D-321A-4E67-9CFA-A3BE172C4D61}" type="presParOf" srcId="{2E5AABFF-E03B-4529-A5F0-1597EE7FD682}" destId="{DAD7E2BC-2E53-4D8B-AC62-E0255C663924}" srcOrd="1" destOrd="0" presId="urn:microsoft.com/office/officeart/2005/8/layout/lProcess2"/>
    <dgm:cxn modelId="{9BD34D68-E40E-4AE7-B725-3A1BF77EA199}" type="presParOf" srcId="{2E5AABFF-E03B-4529-A5F0-1597EE7FD682}" destId="{84B51573-89CF-48A8-83F2-662D3B817280}" srcOrd="2" destOrd="0" presId="urn:microsoft.com/office/officeart/2005/8/layout/lProcess2"/>
    <dgm:cxn modelId="{392E4E25-E11E-46EA-B7C0-7C8260B53821}" type="presParOf" srcId="{115E5E7D-9CF0-4377-86F7-3212A35BEDCB}" destId="{01065B2D-EE2A-47D1-84C6-F5AE9A4D900C}" srcOrd="3" destOrd="0" presId="urn:microsoft.com/office/officeart/2005/8/layout/lProcess2"/>
    <dgm:cxn modelId="{8DFEAF81-C6A9-43B9-AEC0-B503D04DCABB}" type="presParOf" srcId="{115E5E7D-9CF0-4377-86F7-3212A35BEDCB}" destId="{16608184-9E7A-438B-9DB5-F48E166C0957}" srcOrd="4" destOrd="0" presId="urn:microsoft.com/office/officeart/2005/8/layout/lProcess2"/>
    <dgm:cxn modelId="{54192E10-D476-4695-AA47-4964A81A1E25}" type="presParOf" srcId="{16608184-9E7A-438B-9DB5-F48E166C0957}" destId="{42390F58-E051-4ACC-8882-BA735348A8D7}" srcOrd="0" destOrd="0" presId="urn:microsoft.com/office/officeart/2005/8/layout/lProcess2"/>
    <dgm:cxn modelId="{02A51A17-E9E7-418C-9E22-CADD4131E013}" type="presParOf" srcId="{16608184-9E7A-438B-9DB5-F48E166C0957}" destId="{CBF9496C-8469-4786-A272-BE0AF6AAE857}" srcOrd="1" destOrd="0" presId="urn:microsoft.com/office/officeart/2005/8/layout/lProcess2"/>
    <dgm:cxn modelId="{E014C7FC-6AD3-4552-A082-60BA490A3B9C}" type="presParOf" srcId="{16608184-9E7A-438B-9DB5-F48E166C0957}" destId="{B34BA6EB-D422-4297-B516-5EFA8E969F55}" srcOrd="2" destOrd="0" presId="urn:microsoft.com/office/officeart/2005/8/layout/lProcess2"/>
    <dgm:cxn modelId="{905EAB23-1719-4963-9E3C-C4F30454815C}" type="presParOf" srcId="{B34BA6EB-D422-4297-B516-5EFA8E969F55}" destId="{056A2A89-77CB-48C7-8C0E-F6C9814FD4AA}" srcOrd="0" destOrd="0" presId="urn:microsoft.com/office/officeart/2005/8/layout/lProcess2"/>
    <dgm:cxn modelId="{FD99C42F-32F6-4B8D-B911-033C46474D4A}" type="presParOf" srcId="{056A2A89-77CB-48C7-8C0E-F6C9814FD4AA}" destId="{BAF4AD17-E840-4152-B181-EBB81A7B1BA1}" srcOrd="0" destOrd="0" presId="urn:microsoft.com/office/officeart/2005/8/layout/lProcess2"/>
    <dgm:cxn modelId="{F4AF4443-DC17-4CCF-BAB3-1F805A2E30B5}" type="presParOf" srcId="{056A2A89-77CB-48C7-8C0E-F6C9814FD4AA}" destId="{ADF14FD4-3B90-4923-BD69-8AA58550F6BC}" srcOrd="1" destOrd="0" presId="urn:microsoft.com/office/officeart/2005/8/layout/lProcess2"/>
    <dgm:cxn modelId="{F6BC6096-B148-4469-977D-D464F1EC5E2B}" type="presParOf" srcId="{056A2A89-77CB-48C7-8C0E-F6C9814FD4AA}" destId="{5E8738D2-9BFD-4BCC-B1E0-E623131749AA}" srcOrd="2" destOrd="0" presId="urn:microsoft.com/office/officeart/2005/8/layout/lProcess2"/>
    <dgm:cxn modelId="{D952426F-E007-4361-B00D-C0D9CF6D22EE}" type="presParOf" srcId="{056A2A89-77CB-48C7-8C0E-F6C9814FD4AA}" destId="{353B213D-B00C-4532-A0B3-DA37B0BBCDA4}" srcOrd="3" destOrd="0" presId="urn:microsoft.com/office/officeart/2005/8/layout/lProcess2"/>
    <dgm:cxn modelId="{2B2A0634-3297-4AA3-9BE5-4B1B2C26725E}" type="presParOf" srcId="{056A2A89-77CB-48C7-8C0E-F6C9814FD4AA}" destId="{8A3C535B-F193-4903-A87B-25AB3F3761AC}" srcOrd="4" destOrd="0" presId="urn:microsoft.com/office/officeart/2005/8/layout/lProcess2"/>
    <dgm:cxn modelId="{E848E2D8-21E9-4513-865B-913A9A8C6505}" type="presParOf" srcId="{115E5E7D-9CF0-4377-86F7-3212A35BEDCB}" destId="{0730F13F-6103-4538-A73A-893AC54527A4}" srcOrd="5" destOrd="0" presId="urn:microsoft.com/office/officeart/2005/8/layout/lProcess2"/>
    <dgm:cxn modelId="{35FE00C2-A839-4405-92CD-3962DE2EDF66}" type="presParOf" srcId="{115E5E7D-9CF0-4377-86F7-3212A35BEDCB}" destId="{6156FB3A-494A-415C-9689-565B0F6F6B00}" srcOrd="6" destOrd="0" presId="urn:microsoft.com/office/officeart/2005/8/layout/lProcess2"/>
    <dgm:cxn modelId="{C24696BE-5060-4E05-B268-457D24CB3AAD}" type="presParOf" srcId="{6156FB3A-494A-415C-9689-565B0F6F6B00}" destId="{E7FF1711-234C-434E-A4FF-A17BC547918C}" srcOrd="0" destOrd="0" presId="urn:microsoft.com/office/officeart/2005/8/layout/lProcess2"/>
    <dgm:cxn modelId="{B8DADC71-5A3B-4938-A6BB-53B4FAA98102}" type="presParOf" srcId="{6156FB3A-494A-415C-9689-565B0F6F6B00}" destId="{04885B61-5EBE-4998-94E0-337281B21C48}" srcOrd="1" destOrd="0" presId="urn:microsoft.com/office/officeart/2005/8/layout/lProcess2"/>
    <dgm:cxn modelId="{694109EE-84EC-48B6-887E-9F2ECD3D9FCA}" type="presParOf" srcId="{6156FB3A-494A-415C-9689-565B0F6F6B00}" destId="{80AF079A-18E0-42B9-9E92-4DFC4D0976C7}" srcOrd="2" destOrd="0" presId="urn:microsoft.com/office/officeart/2005/8/layout/lProcess2"/>
    <dgm:cxn modelId="{6543ADB2-D2AA-40B8-B270-5CE8F2F64FD9}" type="presParOf" srcId="{80AF079A-18E0-42B9-9E92-4DFC4D0976C7}" destId="{0C6F899D-BD57-4C59-8060-8E17056B0E30}" srcOrd="0" destOrd="0" presId="urn:microsoft.com/office/officeart/2005/8/layout/lProcess2"/>
    <dgm:cxn modelId="{C08613B2-EC86-4FDC-A2D2-B59543C513F9}" type="presParOf" srcId="{0C6F899D-BD57-4C59-8060-8E17056B0E30}" destId="{D3825B19-809D-4ABC-A546-48757354F448}" srcOrd="0" destOrd="0" presId="urn:microsoft.com/office/officeart/2005/8/layout/lProcess2"/>
    <dgm:cxn modelId="{AFD1E511-70F4-4DF6-9CC4-9C87F4B45C13}" type="presParOf" srcId="{0C6F899D-BD57-4C59-8060-8E17056B0E30}" destId="{AA35314E-DD32-4A70-A62D-AFCD5715A854}" srcOrd="1" destOrd="0" presId="urn:microsoft.com/office/officeart/2005/8/layout/lProcess2"/>
    <dgm:cxn modelId="{F268B66A-3A6F-4B73-89AC-B426BF4664B6}" type="presParOf" srcId="{0C6F899D-BD57-4C59-8060-8E17056B0E30}" destId="{B9064956-ED81-4CF8-8F7D-727124B0BEAE}" srcOrd="2" destOrd="0" presId="urn:microsoft.com/office/officeart/2005/8/layout/lProcess2"/>
    <dgm:cxn modelId="{9B64BBB1-EC22-4E65-85DB-418EB501F349}" type="presParOf" srcId="{0C6F899D-BD57-4C59-8060-8E17056B0E30}" destId="{78CCB0D2-1FD4-45BF-BD72-EB6C1C53BF99}" srcOrd="3" destOrd="0" presId="urn:microsoft.com/office/officeart/2005/8/layout/lProcess2"/>
    <dgm:cxn modelId="{2CAF1940-CB48-48D2-9F2A-3DE5649D4198}" type="presParOf" srcId="{0C6F899D-BD57-4C59-8060-8E17056B0E30}" destId="{CF9D2197-277A-4AE9-B393-50EDC4BE5F63}" srcOrd="4" destOrd="0" presId="urn:microsoft.com/office/officeart/2005/8/layout/lProcess2"/>
    <dgm:cxn modelId="{B49825D9-28C7-4068-B5C0-8C15E0290D90}" type="presParOf" srcId="{115E5E7D-9CF0-4377-86F7-3212A35BEDCB}" destId="{43A9EF72-F2C1-48EA-A9E9-9C4E9F49BB58}" srcOrd="7" destOrd="0" presId="urn:microsoft.com/office/officeart/2005/8/layout/lProcess2"/>
    <dgm:cxn modelId="{04CBC6E7-168C-4E70-8EDD-B81E5AE3E0B5}" type="presParOf" srcId="{115E5E7D-9CF0-4377-86F7-3212A35BEDCB}" destId="{1607C772-8DF6-415E-9B32-BEA93265DEDD}" srcOrd="8" destOrd="0" presId="urn:microsoft.com/office/officeart/2005/8/layout/lProcess2"/>
    <dgm:cxn modelId="{8332C2C9-17F4-435A-9957-B0C291F6C265}" type="presParOf" srcId="{1607C772-8DF6-415E-9B32-BEA93265DEDD}" destId="{FB425AC0-8DB4-482B-BE57-EC35247096C5}" srcOrd="0" destOrd="0" presId="urn:microsoft.com/office/officeart/2005/8/layout/lProcess2"/>
    <dgm:cxn modelId="{C7D47949-F5CA-41C9-87CC-C2CC169E1696}" type="presParOf" srcId="{1607C772-8DF6-415E-9B32-BEA93265DEDD}" destId="{2A79EA94-6271-49B4-AF5A-61CAD7E177FF}" srcOrd="1" destOrd="0" presId="urn:microsoft.com/office/officeart/2005/8/layout/lProcess2"/>
    <dgm:cxn modelId="{71413F22-00D2-45BB-B844-97D9A7273E93}" type="presParOf" srcId="{1607C772-8DF6-415E-9B32-BEA93265DEDD}" destId="{1E50FFD7-64A5-4199-88C5-1BEBCB8D499A}" srcOrd="2" destOrd="0" presId="urn:microsoft.com/office/officeart/2005/8/layout/lProcess2"/>
    <dgm:cxn modelId="{9F536B6F-DBBA-4DE3-BD7F-061B52692D67}" type="presParOf" srcId="{1E50FFD7-64A5-4199-88C5-1BEBCB8D499A}" destId="{ADC8BC53-FB21-4FF8-AFDC-210B89231C0F}" srcOrd="0" destOrd="0" presId="urn:microsoft.com/office/officeart/2005/8/layout/lProcess2"/>
    <dgm:cxn modelId="{D970489E-015D-4831-9B21-83A6953CCFBB}" type="presParOf" srcId="{ADC8BC53-FB21-4FF8-AFDC-210B89231C0F}" destId="{2379D624-EC92-477D-BEDC-8B03C3A2033A}" srcOrd="0" destOrd="0" presId="urn:microsoft.com/office/officeart/2005/8/layout/lProcess2"/>
    <dgm:cxn modelId="{0121E78E-D8A0-4A64-A557-3954F0A1808D}" type="presParOf" srcId="{ADC8BC53-FB21-4FF8-AFDC-210B89231C0F}" destId="{9D75FC7E-1509-4886-8B70-A28C1709CE97}" srcOrd="1" destOrd="0" presId="urn:microsoft.com/office/officeart/2005/8/layout/lProcess2"/>
    <dgm:cxn modelId="{B42E0B2F-AF65-4EDD-8B8E-FA55F01CB45C}" type="presParOf" srcId="{ADC8BC53-FB21-4FF8-AFDC-210B89231C0F}" destId="{6B94B8C0-88FB-4D77-A141-7A2BD7836FA4}" srcOrd="2" destOrd="0" presId="urn:microsoft.com/office/officeart/2005/8/layout/lProcess2"/>
  </dgm:cxnLst>
  <dgm:bg>
    <a:gradFill>
      <a:gsLst>
        <a:gs pos="60000">
          <a:srgbClr val="1F2229">
            <a:alpha val="37000"/>
          </a:srgbClr>
        </a:gs>
        <a:gs pos="18000">
          <a:srgbClr val="1F2229">
            <a:alpha val="91765"/>
          </a:srgbClr>
        </a:gs>
      </a:gsLst>
      <a:lin ang="16200000" scaled="1"/>
    </a:grad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02B1467-F4C1-4F36-AF93-ACDFD7D19E8B}" type="doc">
      <dgm:prSet loTypeId="urn:microsoft.com/office/officeart/2011/layout/CircleProcess" loCatId="process" qsTypeId="urn:microsoft.com/office/officeart/2005/8/quickstyle/3d1" qsCatId="3D" csTypeId="urn:microsoft.com/office/officeart/2005/8/colors/accent4_3" csCatId="accent4" phldr="1"/>
      <dgm:spPr/>
      <dgm:t>
        <a:bodyPr/>
        <a:lstStyle/>
        <a:p>
          <a:endParaRPr lang="en-GB"/>
        </a:p>
      </dgm:t>
    </dgm:pt>
    <dgm:pt modelId="{BFDFC4D0-380C-44C6-A087-7F3537FA95BA}">
      <dgm:prSet phldrT="[Text]" custT="1"/>
      <dgm:spPr/>
      <dgm:t>
        <a:bodyPr/>
        <a:lstStyle/>
        <a:p>
          <a:r>
            <a:rPr lang="en-GB" sz="2800" dirty="0"/>
            <a:t>KPI’s</a:t>
          </a:r>
        </a:p>
      </dgm:t>
    </dgm:pt>
    <dgm:pt modelId="{3695C61E-8F71-4C20-9B41-629E7740CFAE}" type="parTrans" cxnId="{79907757-9B20-4419-9FFD-EEFB9A6E2659}">
      <dgm:prSet/>
      <dgm:spPr/>
      <dgm:t>
        <a:bodyPr/>
        <a:lstStyle/>
        <a:p>
          <a:endParaRPr lang="en-GB"/>
        </a:p>
      </dgm:t>
    </dgm:pt>
    <dgm:pt modelId="{5E2CAEFB-A2FB-49AA-8E7D-B020C5E888A1}" type="sibTrans" cxnId="{79907757-9B20-4419-9FFD-EEFB9A6E2659}">
      <dgm:prSet/>
      <dgm:spPr/>
      <dgm:t>
        <a:bodyPr/>
        <a:lstStyle/>
        <a:p>
          <a:endParaRPr lang="en-GB"/>
        </a:p>
      </dgm:t>
    </dgm:pt>
    <dgm:pt modelId="{AB90D23D-9A49-4724-B260-D3285B1D08CC}">
      <dgm:prSet phldrT="[Text]" custT="1"/>
      <dgm:spPr/>
      <dgm:t>
        <a:bodyPr/>
        <a:lstStyle/>
        <a:p>
          <a:r>
            <a:rPr lang="en-GB" sz="2800" dirty="0"/>
            <a:t>Scrappage</a:t>
          </a:r>
        </a:p>
      </dgm:t>
    </dgm:pt>
    <dgm:pt modelId="{D83DBE5A-7B23-41EC-AA26-7FD774BA2CF6}" type="parTrans" cxnId="{064C1DFD-3A21-422C-AD84-8D3F2ADD4464}">
      <dgm:prSet/>
      <dgm:spPr/>
      <dgm:t>
        <a:bodyPr/>
        <a:lstStyle/>
        <a:p>
          <a:endParaRPr lang="en-GB"/>
        </a:p>
      </dgm:t>
    </dgm:pt>
    <dgm:pt modelId="{B2E2BAE8-4309-4E18-B3FF-AFC42E649CCE}" type="sibTrans" cxnId="{064C1DFD-3A21-422C-AD84-8D3F2ADD4464}">
      <dgm:prSet/>
      <dgm:spPr/>
      <dgm:t>
        <a:bodyPr/>
        <a:lstStyle/>
        <a:p>
          <a:endParaRPr lang="en-GB"/>
        </a:p>
      </dgm:t>
    </dgm:pt>
    <dgm:pt modelId="{D017D028-2464-4830-A1F9-B5BE4744B1C8}">
      <dgm:prSet phldrT="[Text]" custT="1"/>
      <dgm:spPr/>
      <dgm:t>
        <a:bodyPr/>
        <a:lstStyle/>
        <a:p>
          <a:r>
            <a:rPr lang="en-GB" sz="2800" dirty="0"/>
            <a:t>Sick Leave Hours</a:t>
          </a:r>
        </a:p>
      </dgm:t>
    </dgm:pt>
    <dgm:pt modelId="{1F5466F5-3AC2-47F6-B183-EDBB58C0809C}" type="parTrans" cxnId="{8C1A0628-5E30-417C-B7DE-602DB7354677}">
      <dgm:prSet/>
      <dgm:spPr/>
      <dgm:t>
        <a:bodyPr/>
        <a:lstStyle/>
        <a:p>
          <a:endParaRPr lang="en-GB"/>
        </a:p>
      </dgm:t>
    </dgm:pt>
    <dgm:pt modelId="{43F43C38-D655-4EC1-BE9E-CEFFD17C3A4A}" type="sibTrans" cxnId="{8C1A0628-5E30-417C-B7DE-602DB7354677}">
      <dgm:prSet/>
      <dgm:spPr/>
      <dgm:t>
        <a:bodyPr/>
        <a:lstStyle/>
        <a:p>
          <a:endParaRPr lang="en-GB"/>
        </a:p>
      </dgm:t>
    </dgm:pt>
    <dgm:pt modelId="{28720818-0263-4A87-A1EA-A8CF8BA1A275}">
      <dgm:prSet phldrT="[Text]" custT="1"/>
      <dgm:spPr/>
      <dgm:t>
        <a:bodyPr/>
        <a:lstStyle/>
        <a:p>
          <a:r>
            <a:rPr lang="en-GB" sz="2800" dirty="0"/>
            <a:t>Production Schedules</a:t>
          </a:r>
        </a:p>
      </dgm:t>
    </dgm:pt>
    <dgm:pt modelId="{1DBF49EC-496F-4065-AB3B-EFBA307B5465}" type="parTrans" cxnId="{654BEA49-6B5C-4F70-B413-8A2433887AB8}">
      <dgm:prSet/>
      <dgm:spPr/>
      <dgm:t>
        <a:bodyPr/>
        <a:lstStyle/>
        <a:p>
          <a:endParaRPr lang="en-GB"/>
        </a:p>
      </dgm:t>
    </dgm:pt>
    <dgm:pt modelId="{12C011FE-A7A2-421F-AD59-EC13A159199E}" type="sibTrans" cxnId="{654BEA49-6B5C-4F70-B413-8A2433887AB8}">
      <dgm:prSet/>
      <dgm:spPr/>
      <dgm:t>
        <a:bodyPr/>
        <a:lstStyle/>
        <a:p>
          <a:endParaRPr lang="en-GB"/>
        </a:p>
      </dgm:t>
    </dgm:pt>
    <dgm:pt modelId="{A8154E96-E21D-4A0E-98DB-F54AB3F98C3C}" type="pres">
      <dgm:prSet presAssocID="{302B1467-F4C1-4F36-AF93-ACDFD7D19E8B}" presName="Name0" presStyleCnt="0">
        <dgm:presLayoutVars>
          <dgm:chMax val="11"/>
          <dgm:chPref val="11"/>
          <dgm:dir/>
          <dgm:resizeHandles/>
        </dgm:presLayoutVars>
      </dgm:prSet>
      <dgm:spPr/>
    </dgm:pt>
    <dgm:pt modelId="{5EF5EEB0-DBEF-4E73-8FA4-FD6685CB9E39}" type="pres">
      <dgm:prSet presAssocID="{D017D028-2464-4830-A1F9-B5BE4744B1C8}" presName="Accent4" presStyleCnt="0"/>
      <dgm:spPr/>
    </dgm:pt>
    <dgm:pt modelId="{85B3FFA7-F30D-45B8-A921-1C395E724B15}" type="pres">
      <dgm:prSet presAssocID="{D017D028-2464-4830-A1F9-B5BE4744B1C8}" presName="Accent" presStyleLbl="node1" presStyleIdx="0" presStyleCnt="4"/>
      <dgm:spPr/>
    </dgm:pt>
    <dgm:pt modelId="{FD1D0F24-ADC0-47F1-97A0-16B52E6796B0}" type="pres">
      <dgm:prSet presAssocID="{D017D028-2464-4830-A1F9-B5BE4744B1C8}" presName="ParentBackground4" presStyleCnt="0"/>
      <dgm:spPr/>
    </dgm:pt>
    <dgm:pt modelId="{A7891F10-01F5-43E2-BEFD-3495EE679238}" type="pres">
      <dgm:prSet presAssocID="{D017D028-2464-4830-A1F9-B5BE4744B1C8}" presName="ParentBackground" presStyleLbl="fgAcc1" presStyleIdx="0" presStyleCnt="4"/>
      <dgm:spPr/>
    </dgm:pt>
    <dgm:pt modelId="{8776484E-02D4-4004-ABD1-12C1EF72E704}" type="pres">
      <dgm:prSet presAssocID="{D017D028-2464-4830-A1F9-B5BE4744B1C8}" presName="Parent4" presStyleLbl="revTx" presStyleIdx="0" presStyleCnt="0">
        <dgm:presLayoutVars>
          <dgm:chMax val="1"/>
          <dgm:chPref val="1"/>
          <dgm:bulletEnabled val="1"/>
        </dgm:presLayoutVars>
      </dgm:prSet>
      <dgm:spPr/>
    </dgm:pt>
    <dgm:pt modelId="{28656F7D-0284-4AA3-82A6-05DC76B5732F}" type="pres">
      <dgm:prSet presAssocID="{28720818-0263-4A87-A1EA-A8CF8BA1A275}" presName="Accent3" presStyleCnt="0"/>
      <dgm:spPr/>
    </dgm:pt>
    <dgm:pt modelId="{6622BFAC-9B42-4573-89E0-D5192D16F1C9}" type="pres">
      <dgm:prSet presAssocID="{28720818-0263-4A87-A1EA-A8CF8BA1A275}" presName="Accent" presStyleLbl="node1" presStyleIdx="1" presStyleCnt="4"/>
      <dgm:spPr/>
    </dgm:pt>
    <dgm:pt modelId="{396163F0-CC7E-44D6-9637-E00B619FCE3A}" type="pres">
      <dgm:prSet presAssocID="{28720818-0263-4A87-A1EA-A8CF8BA1A275}" presName="ParentBackground3" presStyleCnt="0"/>
      <dgm:spPr/>
    </dgm:pt>
    <dgm:pt modelId="{36FA197F-EFFD-4C5F-9C64-439579C9B89D}" type="pres">
      <dgm:prSet presAssocID="{28720818-0263-4A87-A1EA-A8CF8BA1A275}" presName="ParentBackground" presStyleLbl="fgAcc1" presStyleIdx="1" presStyleCnt="4"/>
      <dgm:spPr/>
    </dgm:pt>
    <dgm:pt modelId="{9ADEEAF5-5AF4-4E5B-BEBC-4668811CCC03}" type="pres">
      <dgm:prSet presAssocID="{28720818-0263-4A87-A1EA-A8CF8BA1A275}" presName="Parent3" presStyleLbl="revTx" presStyleIdx="0" presStyleCnt="0">
        <dgm:presLayoutVars>
          <dgm:chMax val="1"/>
          <dgm:chPref val="1"/>
          <dgm:bulletEnabled val="1"/>
        </dgm:presLayoutVars>
      </dgm:prSet>
      <dgm:spPr/>
    </dgm:pt>
    <dgm:pt modelId="{616F5309-A311-479B-B0B1-62EB10B91E1D}" type="pres">
      <dgm:prSet presAssocID="{AB90D23D-9A49-4724-B260-D3285B1D08CC}" presName="Accent2" presStyleCnt="0"/>
      <dgm:spPr/>
    </dgm:pt>
    <dgm:pt modelId="{DB6078E5-4EE1-4E5C-B567-91091B18EB04}" type="pres">
      <dgm:prSet presAssocID="{AB90D23D-9A49-4724-B260-D3285B1D08CC}" presName="Accent" presStyleLbl="node1" presStyleIdx="2" presStyleCnt="4"/>
      <dgm:spPr/>
    </dgm:pt>
    <dgm:pt modelId="{AAF96FC1-3036-439C-ACA6-4F7BC6345506}" type="pres">
      <dgm:prSet presAssocID="{AB90D23D-9A49-4724-B260-D3285B1D08CC}" presName="ParentBackground2" presStyleCnt="0"/>
      <dgm:spPr/>
    </dgm:pt>
    <dgm:pt modelId="{C14616C4-84F8-4DB7-8FF1-C0D9253A552C}" type="pres">
      <dgm:prSet presAssocID="{AB90D23D-9A49-4724-B260-D3285B1D08CC}" presName="ParentBackground" presStyleLbl="fgAcc1" presStyleIdx="2" presStyleCnt="4"/>
      <dgm:spPr/>
    </dgm:pt>
    <dgm:pt modelId="{D0B80575-85DB-4061-981C-5CD3DE792E8E}" type="pres">
      <dgm:prSet presAssocID="{AB90D23D-9A49-4724-B260-D3285B1D08CC}" presName="Parent2" presStyleLbl="revTx" presStyleIdx="0" presStyleCnt="0">
        <dgm:presLayoutVars>
          <dgm:chMax val="1"/>
          <dgm:chPref val="1"/>
          <dgm:bulletEnabled val="1"/>
        </dgm:presLayoutVars>
      </dgm:prSet>
      <dgm:spPr/>
    </dgm:pt>
    <dgm:pt modelId="{9D9CB30E-360D-4D63-93DE-623C0E088A00}" type="pres">
      <dgm:prSet presAssocID="{BFDFC4D0-380C-44C6-A087-7F3537FA95BA}" presName="Accent1" presStyleCnt="0"/>
      <dgm:spPr/>
    </dgm:pt>
    <dgm:pt modelId="{55ACA759-3EA9-4191-B2BD-6AFC9C6982DF}" type="pres">
      <dgm:prSet presAssocID="{BFDFC4D0-380C-44C6-A087-7F3537FA95BA}" presName="Accent" presStyleLbl="node1" presStyleIdx="3" presStyleCnt="4"/>
      <dgm:spPr/>
    </dgm:pt>
    <dgm:pt modelId="{AC685ED8-E594-4A08-83DD-231E5B538213}" type="pres">
      <dgm:prSet presAssocID="{BFDFC4D0-380C-44C6-A087-7F3537FA95BA}" presName="ParentBackground1" presStyleCnt="0"/>
      <dgm:spPr/>
    </dgm:pt>
    <dgm:pt modelId="{3C81B9F4-9873-4D85-9006-BF171047BCFF}" type="pres">
      <dgm:prSet presAssocID="{BFDFC4D0-380C-44C6-A087-7F3537FA95BA}" presName="ParentBackground" presStyleLbl="fgAcc1" presStyleIdx="3" presStyleCnt="4"/>
      <dgm:spPr/>
    </dgm:pt>
    <dgm:pt modelId="{DE61335B-E0C9-4908-A4A1-1EF7B95FE5D8}" type="pres">
      <dgm:prSet presAssocID="{BFDFC4D0-380C-44C6-A087-7F3537FA95BA}" presName="Parent1" presStyleLbl="revTx" presStyleIdx="0" presStyleCnt="0">
        <dgm:presLayoutVars>
          <dgm:chMax val="1"/>
          <dgm:chPref val="1"/>
          <dgm:bulletEnabled val="1"/>
        </dgm:presLayoutVars>
      </dgm:prSet>
      <dgm:spPr/>
    </dgm:pt>
  </dgm:ptLst>
  <dgm:cxnLst>
    <dgm:cxn modelId="{560F7C25-A434-4049-8A8A-BADC9BA0A34C}" type="presOf" srcId="{28720818-0263-4A87-A1EA-A8CF8BA1A275}" destId="{9ADEEAF5-5AF4-4E5B-BEBC-4668811CCC03}" srcOrd="1" destOrd="0" presId="urn:microsoft.com/office/officeart/2011/layout/CircleProcess"/>
    <dgm:cxn modelId="{8C1A0628-5E30-417C-B7DE-602DB7354677}" srcId="{302B1467-F4C1-4F36-AF93-ACDFD7D19E8B}" destId="{D017D028-2464-4830-A1F9-B5BE4744B1C8}" srcOrd="3" destOrd="0" parTransId="{1F5466F5-3AC2-47F6-B183-EDBB58C0809C}" sibTransId="{43F43C38-D655-4EC1-BE9E-CEFFD17C3A4A}"/>
    <dgm:cxn modelId="{E6E60E69-80D0-4B9B-B64C-2BE49510B0C9}" type="presOf" srcId="{AB90D23D-9A49-4724-B260-D3285B1D08CC}" destId="{D0B80575-85DB-4061-981C-5CD3DE792E8E}" srcOrd="1" destOrd="0" presId="urn:microsoft.com/office/officeart/2011/layout/CircleProcess"/>
    <dgm:cxn modelId="{654BEA49-6B5C-4F70-B413-8A2433887AB8}" srcId="{302B1467-F4C1-4F36-AF93-ACDFD7D19E8B}" destId="{28720818-0263-4A87-A1EA-A8CF8BA1A275}" srcOrd="2" destOrd="0" parTransId="{1DBF49EC-496F-4065-AB3B-EFBA307B5465}" sibTransId="{12C011FE-A7A2-421F-AD59-EC13A159199E}"/>
    <dgm:cxn modelId="{DC9E556D-4F5F-4C66-A930-DE733D7DF21B}" type="presOf" srcId="{BFDFC4D0-380C-44C6-A087-7F3537FA95BA}" destId="{DE61335B-E0C9-4908-A4A1-1EF7B95FE5D8}" srcOrd="1" destOrd="0" presId="urn:microsoft.com/office/officeart/2011/layout/CircleProcess"/>
    <dgm:cxn modelId="{79907757-9B20-4419-9FFD-EEFB9A6E2659}" srcId="{302B1467-F4C1-4F36-AF93-ACDFD7D19E8B}" destId="{BFDFC4D0-380C-44C6-A087-7F3537FA95BA}" srcOrd="0" destOrd="0" parTransId="{3695C61E-8F71-4C20-9B41-629E7740CFAE}" sibTransId="{5E2CAEFB-A2FB-49AA-8E7D-B020C5E888A1}"/>
    <dgm:cxn modelId="{A3F99F81-7317-49CA-92A3-64089628E65E}" type="presOf" srcId="{AB90D23D-9A49-4724-B260-D3285B1D08CC}" destId="{C14616C4-84F8-4DB7-8FF1-C0D9253A552C}" srcOrd="0" destOrd="0" presId="urn:microsoft.com/office/officeart/2011/layout/CircleProcess"/>
    <dgm:cxn modelId="{0F6F6B90-77B0-4E89-96C6-011EA2C25CE8}" type="presOf" srcId="{D017D028-2464-4830-A1F9-B5BE4744B1C8}" destId="{A7891F10-01F5-43E2-BEFD-3495EE679238}" srcOrd="0" destOrd="0" presId="urn:microsoft.com/office/officeart/2011/layout/CircleProcess"/>
    <dgm:cxn modelId="{6E92CA9B-B67E-4C99-B9B9-E87A80893FA0}" type="presOf" srcId="{302B1467-F4C1-4F36-AF93-ACDFD7D19E8B}" destId="{A8154E96-E21D-4A0E-98DB-F54AB3F98C3C}" srcOrd="0" destOrd="0" presId="urn:microsoft.com/office/officeart/2011/layout/CircleProcess"/>
    <dgm:cxn modelId="{EAC3FEC6-67B9-49BE-91C6-0A8288A402C7}" type="presOf" srcId="{BFDFC4D0-380C-44C6-A087-7F3537FA95BA}" destId="{3C81B9F4-9873-4D85-9006-BF171047BCFF}" srcOrd="0" destOrd="0" presId="urn:microsoft.com/office/officeart/2011/layout/CircleProcess"/>
    <dgm:cxn modelId="{65A9C5C9-7F11-45A0-B36D-82F06EAF1D74}" type="presOf" srcId="{28720818-0263-4A87-A1EA-A8CF8BA1A275}" destId="{36FA197F-EFFD-4C5F-9C64-439579C9B89D}" srcOrd="0" destOrd="0" presId="urn:microsoft.com/office/officeart/2011/layout/CircleProcess"/>
    <dgm:cxn modelId="{B34FFCE2-78E0-4900-9AC9-96B0CAE9CCFB}" type="presOf" srcId="{D017D028-2464-4830-A1F9-B5BE4744B1C8}" destId="{8776484E-02D4-4004-ABD1-12C1EF72E704}" srcOrd="1" destOrd="0" presId="urn:microsoft.com/office/officeart/2011/layout/CircleProcess"/>
    <dgm:cxn modelId="{064C1DFD-3A21-422C-AD84-8D3F2ADD4464}" srcId="{302B1467-F4C1-4F36-AF93-ACDFD7D19E8B}" destId="{AB90D23D-9A49-4724-B260-D3285B1D08CC}" srcOrd="1" destOrd="0" parTransId="{D83DBE5A-7B23-41EC-AA26-7FD774BA2CF6}" sibTransId="{B2E2BAE8-4309-4E18-B3FF-AFC42E649CCE}"/>
    <dgm:cxn modelId="{B4BE8CFF-E844-418D-ADAB-93201D247FDC}" type="presParOf" srcId="{A8154E96-E21D-4A0E-98DB-F54AB3F98C3C}" destId="{5EF5EEB0-DBEF-4E73-8FA4-FD6685CB9E39}" srcOrd="0" destOrd="0" presId="urn:microsoft.com/office/officeart/2011/layout/CircleProcess"/>
    <dgm:cxn modelId="{C921EF50-6326-4616-98A3-C9BAD32EC377}" type="presParOf" srcId="{5EF5EEB0-DBEF-4E73-8FA4-FD6685CB9E39}" destId="{85B3FFA7-F30D-45B8-A921-1C395E724B15}" srcOrd="0" destOrd="0" presId="urn:microsoft.com/office/officeart/2011/layout/CircleProcess"/>
    <dgm:cxn modelId="{60D8F572-DA43-4673-BDFB-968CCB92747F}" type="presParOf" srcId="{A8154E96-E21D-4A0E-98DB-F54AB3F98C3C}" destId="{FD1D0F24-ADC0-47F1-97A0-16B52E6796B0}" srcOrd="1" destOrd="0" presId="urn:microsoft.com/office/officeart/2011/layout/CircleProcess"/>
    <dgm:cxn modelId="{B63262FC-0D1E-4076-876A-F89D3E7F9721}" type="presParOf" srcId="{FD1D0F24-ADC0-47F1-97A0-16B52E6796B0}" destId="{A7891F10-01F5-43E2-BEFD-3495EE679238}" srcOrd="0" destOrd="0" presId="urn:microsoft.com/office/officeart/2011/layout/CircleProcess"/>
    <dgm:cxn modelId="{48E37E95-A08A-460C-B8CD-A9B8E0D48365}" type="presParOf" srcId="{A8154E96-E21D-4A0E-98DB-F54AB3F98C3C}" destId="{8776484E-02D4-4004-ABD1-12C1EF72E704}" srcOrd="2" destOrd="0" presId="urn:microsoft.com/office/officeart/2011/layout/CircleProcess"/>
    <dgm:cxn modelId="{9AC80E54-492D-40D5-AD3B-5D759037D112}" type="presParOf" srcId="{A8154E96-E21D-4A0E-98DB-F54AB3F98C3C}" destId="{28656F7D-0284-4AA3-82A6-05DC76B5732F}" srcOrd="3" destOrd="0" presId="urn:microsoft.com/office/officeart/2011/layout/CircleProcess"/>
    <dgm:cxn modelId="{F612BDD3-96C9-4552-A739-DB55C400D83A}" type="presParOf" srcId="{28656F7D-0284-4AA3-82A6-05DC76B5732F}" destId="{6622BFAC-9B42-4573-89E0-D5192D16F1C9}" srcOrd="0" destOrd="0" presId="urn:microsoft.com/office/officeart/2011/layout/CircleProcess"/>
    <dgm:cxn modelId="{F519B8E8-08B5-4A46-8CE0-869E55FBDED9}" type="presParOf" srcId="{A8154E96-E21D-4A0E-98DB-F54AB3F98C3C}" destId="{396163F0-CC7E-44D6-9637-E00B619FCE3A}" srcOrd="4" destOrd="0" presId="urn:microsoft.com/office/officeart/2011/layout/CircleProcess"/>
    <dgm:cxn modelId="{BA848A82-5440-4587-AFC3-95AC493A2EAC}" type="presParOf" srcId="{396163F0-CC7E-44D6-9637-E00B619FCE3A}" destId="{36FA197F-EFFD-4C5F-9C64-439579C9B89D}" srcOrd="0" destOrd="0" presId="urn:microsoft.com/office/officeart/2011/layout/CircleProcess"/>
    <dgm:cxn modelId="{D937BC6F-841A-4DFD-A90C-1D4A3BC36052}" type="presParOf" srcId="{A8154E96-E21D-4A0E-98DB-F54AB3F98C3C}" destId="{9ADEEAF5-5AF4-4E5B-BEBC-4668811CCC03}" srcOrd="5" destOrd="0" presId="urn:microsoft.com/office/officeart/2011/layout/CircleProcess"/>
    <dgm:cxn modelId="{73B135C7-AABF-48FC-B83D-E55C7796D9A5}" type="presParOf" srcId="{A8154E96-E21D-4A0E-98DB-F54AB3F98C3C}" destId="{616F5309-A311-479B-B0B1-62EB10B91E1D}" srcOrd="6" destOrd="0" presId="urn:microsoft.com/office/officeart/2011/layout/CircleProcess"/>
    <dgm:cxn modelId="{70FACC8A-ACCA-48D7-B3E9-E14B2DA4EAF7}" type="presParOf" srcId="{616F5309-A311-479B-B0B1-62EB10B91E1D}" destId="{DB6078E5-4EE1-4E5C-B567-91091B18EB04}" srcOrd="0" destOrd="0" presId="urn:microsoft.com/office/officeart/2011/layout/CircleProcess"/>
    <dgm:cxn modelId="{39BE0EA9-64AC-42CE-B1BE-C7B4CA045EC4}" type="presParOf" srcId="{A8154E96-E21D-4A0E-98DB-F54AB3F98C3C}" destId="{AAF96FC1-3036-439C-ACA6-4F7BC6345506}" srcOrd="7" destOrd="0" presId="urn:microsoft.com/office/officeart/2011/layout/CircleProcess"/>
    <dgm:cxn modelId="{E897F221-481D-4914-A823-2A5D84921281}" type="presParOf" srcId="{AAF96FC1-3036-439C-ACA6-4F7BC6345506}" destId="{C14616C4-84F8-4DB7-8FF1-C0D9253A552C}" srcOrd="0" destOrd="0" presId="urn:microsoft.com/office/officeart/2011/layout/CircleProcess"/>
    <dgm:cxn modelId="{C8FCE416-6069-4922-B088-BF596ABEBB3B}" type="presParOf" srcId="{A8154E96-E21D-4A0E-98DB-F54AB3F98C3C}" destId="{D0B80575-85DB-4061-981C-5CD3DE792E8E}" srcOrd="8" destOrd="0" presId="urn:microsoft.com/office/officeart/2011/layout/CircleProcess"/>
    <dgm:cxn modelId="{13543409-36D7-4811-B627-71CFF800854B}" type="presParOf" srcId="{A8154E96-E21D-4A0E-98DB-F54AB3F98C3C}" destId="{9D9CB30E-360D-4D63-93DE-623C0E088A00}" srcOrd="9" destOrd="0" presId="urn:microsoft.com/office/officeart/2011/layout/CircleProcess"/>
    <dgm:cxn modelId="{6CB6C2F8-9A36-4874-AD33-27A32AD4EBDA}" type="presParOf" srcId="{9D9CB30E-360D-4D63-93DE-623C0E088A00}" destId="{55ACA759-3EA9-4191-B2BD-6AFC9C6982DF}" srcOrd="0" destOrd="0" presId="urn:microsoft.com/office/officeart/2011/layout/CircleProcess"/>
    <dgm:cxn modelId="{E7E0E5FB-1B93-422F-B0F3-D53895C215FE}" type="presParOf" srcId="{A8154E96-E21D-4A0E-98DB-F54AB3F98C3C}" destId="{AC685ED8-E594-4A08-83DD-231E5B538213}" srcOrd="10" destOrd="0" presId="urn:microsoft.com/office/officeart/2011/layout/CircleProcess"/>
    <dgm:cxn modelId="{2A73735E-1CCD-4F3E-8A90-7EDF738C78C0}" type="presParOf" srcId="{AC685ED8-E594-4A08-83DD-231E5B538213}" destId="{3C81B9F4-9873-4D85-9006-BF171047BCFF}" srcOrd="0" destOrd="0" presId="urn:microsoft.com/office/officeart/2011/layout/CircleProcess"/>
    <dgm:cxn modelId="{20E9A701-F0B4-4E36-894E-1B4899F66978}" type="presParOf" srcId="{A8154E96-E21D-4A0E-98DB-F54AB3F98C3C}" destId="{DE61335B-E0C9-4908-A4A1-1EF7B95FE5D8}" srcOrd="11" destOrd="0" presId="urn:microsoft.com/office/officeart/2011/layout/Circle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6B4A4A-1BF9-4AB6-B12E-9D8445420F1C}">
      <dsp:nvSpPr>
        <dsp:cNvPr id="0" name=""/>
        <dsp:cNvSpPr/>
      </dsp:nvSpPr>
      <dsp:spPr>
        <a:xfrm>
          <a:off x="5751" y="0"/>
          <a:ext cx="2018136" cy="5554090"/>
        </a:xfrm>
        <a:prstGeom prst="roundRect">
          <a:avLst>
            <a:gd name="adj" fmla="val 10000"/>
          </a:avLst>
        </a:prstGeom>
        <a:gradFill rotWithShape="0">
          <a:gsLst>
            <a:gs pos="0">
              <a:schemeClr val="accent4">
                <a:tint val="55000"/>
                <a:hueOff val="0"/>
                <a:satOff val="0"/>
                <a:lumOff val="0"/>
                <a:alphaOff val="0"/>
                <a:satMod val="103000"/>
                <a:lumMod val="102000"/>
                <a:tint val="94000"/>
              </a:schemeClr>
            </a:gs>
            <a:gs pos="50000">
              <a:schemeClr val="accent4">
                <a:tint val="55000"/>
                <a:hueOff val="0"/>
                <a:satOff val="0"/>
                <a:lumOff val="0"/>
                <a:alphaOff val="0"/>
                <a:satMod val="110000"/>
                <a:lumMod val="100000"/>
                <a:shade val="100000"/>
              </a:schemeClr>
            </a:gs>
            <a:gs pos="100000">
              <a:schemeClr val="accent4">
                <a:tint val="55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t>Working Patterns</a:t>
          </a:r>
        </a:p>
      </dsp:txBody>
      <dsp:txXfrm>
        <a:off x="5751" y="0"/>
        <a:ext cx="2018136" cy="1666227"/>
      </dsp:txXfrm>
    </dsp:sp>
    <dsp:sp modelId="{AEF65CCD-F412-4021-9FDD-A0910E94C6D8}">
      <dsp:nvSpPr>
        <dsp:cNvPr id="0" name=""/>
        <dsp:cNvSpPr/>
      </dsp:nvSpPr>
      <dsp:spPr>
        <a:xfrm>
          <a:off x="207564" y="1666227"/>
          <a:ext cx="1614508" cy="3610158"/>
        </a:xfrm>
        <a:prstGeom prst="roundRect">
          <a:avLst>
            <a:gd name="adj" fmla="val 10000"/>
          </a:avLst>
        </a:prstGeom>
        <a:gradFill rotWithShape="0">
          <a:gsLst>
            <a:gs pos="0">
              <a:schemeClr val="accent4">
                <a:shade val="50000"/>
                <a:hueOff val="0"/>
                <a:satOff val="0"/>
                <a:lumOff val="0"/>
                <a:alphaOff val="0"/>
                <a:satMod val="103000"/>
                <a:lumMod val="102000"/>
                <a:tint val="94000"/>
              </a:schemeClr>
            </a:gs>
            <a:gs pos="50000">
              <a:schemeClr val="accent4">
                <a:shade val="50000"/>
                <a:hueOff val="0"/>
                <a:satOff val="0"/>
                <a:lumOff val="0"/>
                <a:alphaOff val="0"/>
                <a:satMod val="110000"/>
                <a:lumMod val="100000"/>
                <a:shade val="100000"/>
              </a:schemeClr>
            </a:gs>
            <a:gs pos="100000">
              <a:schemeClr val="accent4">
                <a:shade val="5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4140" tIns="78105" rIns="104140" bIns="78105" numCol="1" spcCol="1270" anchor="ctr" anchorCtr="0">
          <a:noAutofit/>
        </a:bodyPr>
        <a:lstStyle/>
        <a:p>
          <a:pPr marL="0" lvl="0" indent="0" algn="ctr" defTabSz="1822450">
            <a:lnSpc>
              <a:spcPct val="90000"/>
            </a:lnSpc>
            <a:spcBef>
              <a:spcPct val="0"/>
            </a:spcBef>
            <a:spcAft>
              <a:spcPct val="35000"/>
            </a:spcAft>
            <a:buNone/>
          </a:pPr>
          <a:r>
            <a:rPr lang="en-GB" sz="4100" kern="1200" dirty="0">
              <a:solidFill>
                <a:schemeClr val="bg1"/>
              </a:solidFill>
            </a:rPr>
            <a:t>Day Shift</a:t>
          </a:r>
        </a:p>
      </dsp:txBody>
      <dsp:txXfrm>
        <a:off x="254851" y="1713514"/>
        <a:ext cx="1519934" cy="3515584"/>
      </dsp:txXfrm>
    </dsp:sp>
    <dsp:sp modelId="{E6ED5778-B53E-4AAA-8843-2604A7CA8293}">
      <dsp:nvSpPr>
        <dsp:cNvPr id="0" name=""/>
        <dsp:cNvSpPr/>
      </dsp:nvSpPr>
      <dsp:spPr>
        <a:xfrm>
          <a:off x="2175247" y="0"/>
          <a:ext cx="2018136" cy="5554090"/>
        </a:xfrm>
        <a:prstGeom prst="roundRect">
          <a:avLst>
            <a:gd name="adj" fmla="val 10000"/>
          </a:avLst>
        </a:prstGeom>
        <a:gradFill rotWithShape="0">
          <a:gsLst>
            <a:gs pos="0">
              <a:schemeClr val="accent4">
                <a:tint val="55000"/>
                <a:hueOff val="0"/>
                <a:satOff val="0"/>
                <a:lumOff val="0"/>
                <a:alphaOff val="0"/>
                <a:satMod val="103000"/>
                <a:lumMod val="102000"/>
                <a:tint val="94000"/>
              </a:schemeClr>
            </a:gs>
            <a:gs pos="50000">
              <a:schemeClr val="accent4">
                <a:tint val="55000"/>
                <a:hueOff val="0"/>
                <a:satOff val="0"/>
                <a:lumOff val="0"/>
                <a:alphaOff val="0"/>
                <a:satMod val="110000"/>
                <a:lumMod val="100000"/>
                <a:shade val="100000"/>
              </a:schemeClr>
            </a:gs>
            <a:gs pos="100000">
              <a:schemeClr val="accent4">
                <a:tint val="55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t>Gender</a:t>
          </a:r>
          <a:endParaRPr lang="en-GB" sz="2800" kern="1200" dirty="0">
            <a:solidFill>
              <a:schemeClr val="bg1"/>
            </a:solidFill>
          </a:endParaRPr>
        </a:p>
      </dsp:txBody>
      <dsp:txXfrm>
        <a:off x="2175247" y="0"/>
        <a:ext cx="2018136" cy="1666227"/>
      </dsp:txXfrm>
    </dsp:sp>
    <dsp:sp modelId="{3281AFD5-7F19-43B3-BFEA-2BA3E4268419}">
      <dsp:nvSpPr>
        <dsp:cNvPr id="0" name=""/>
        <dsp:cNvSpPr/>
      </dsp:nvSpPr>
      <dsp:spPr>
        <a:xfrm>
          <a:off x="2377061" y="1667854"/>
          <a:ext cx="1614508" cy="1674634"/>
        </a:xfrm>
        <a:prstGeom prst="roundRect">
          <a:avLst>
            <a:gd name="adj" fmla="val 10000"/>
          </a:avLst>
        </a:prstGeom>
        <a:gradFill rotWithShape="0">
          <a:gsLst>
            <a:gs pos="0">
              <a:schemeClr val="accent4">
                <a:shade val="50000"/>
                <a:hueOff val="20779"/>
                <a:satOff val="126"/>
                <a:lumOff val="7023"/>
                <a:alphaOff val="0"/>
                <a:satMod val="103000"/>
                <a:lumMod val="102000"/>
                <a:tint val="94000"/>
              </a:schemeClr>
            </a:gs>
            <a:gs pos="50000">
              <a:schemeClr val="accent4">
                <a:shade val="50000"/>
                <a:hueOff val="20779"/>
                <a:satOff val="126"/>
                <a:lumOff val="7023"/>
                <a:alphaOff val="0"/>
                <a:satMod val="110000"/>
                <a:lumMod val="100000"/>
                <a:shade val="100000"/>
              </a:schemeClr>
            </a:gs>
            <a:gs pos="100000">
              <a:schemeClr val="accent4">
                <a:shade val="50000"/>
                <a:hueOff val="20779"/>
                <a:satOff val="126"/>
                <a:lumOff val="7023"/>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4140" tIns="78105" rIns="104140" bIns="78105" numCol="1" spcCol="1270" anchor="ctr" anchorCtr="0">
          <a:noAutofit/>
        </a:bodyPr>
        <a:lstStyle/>
        <a:p>
          <a:pPr marL="0" lvl="0" indent="0" algn="ctr" defTabSz="1822450">
            <a:lnSpc>
              <a:spcPct val="90000"/>
            </a:lnSpc>
            <a:spcBef>
              <a:spcPct val="0"/>
            </a:spcBef>
            <a:spcAft>
              <a:spcPct val="35000"/>
            </a:spcAft>
            <a:buNone/>
          </a:pPr>
          <a:r>
            <a:rPr lang="en-GB" sz="4100" kern="1200" dirty="0">
              <a:solidFill>
                <a:schemeClr val="bg1"/>
              </a:solidFill>
            </a:rPr>
            <a:t>Male</a:t>
          </a:r>
        </a:p>
      </dsp:txBody>
      <dsp:txXfrm>
        <a:off x="2424348" y="1715141"/>
        <a:ext cx="1519934" cy="1580060"/>
      </dsp:txXfrm>
    </dsp:sp>
    <dsp:sp modelId="{84B51573-89CF-48A8-83F2-662D3B817280}">
      <dsp:nvSpPr>
        <dsp:cNvPr id="0" name=""/>
        <dsp:cNvSpPr/>
      </dsp:nvSpPr>
      <dsp:spPr>
        <a:xfrm>
          <a:off x="2377061" y="3600124"/>
          <a:ext cx="1614508" cy="1674634"/>
        </a:xfrm>
        <a:prstGeom prst="roundRect">
          <a:avLst>
            <a:gd name="adj" fmla="val 10000"/>
          </a:avLst>
        </a:prstGeom>
        <a:gradFill rotWithShape="0">
          <a:gsLst>
            <a:gs pos="0">
              <a:schemeClr val="accent4">
                <a:shade val="50000"/>
                <a:hueOff val="41558"/>
                <a:satOff val="252"/>
                <a:lumOff val="14047"/>
                <a:alphaOff val="0"/>
                <a:satMod val="103000"/>
                <a:lumMod val="102000"/>
                <a:tint val="94000"/>
              </a:schemeClr>
            </a:gs>
            <a:gs pos="50000">
              <a:schemeClr val="accent4">
                <a:shade val="50000"/>
                <a:hueOff val="41558"/>
                <a:satOff val="252"/>
                <a:lumOff val="14047"/>
                <a:alphaOff val="0"/>
                <a:satMod val="110000"/>
                <a:lumMod val="100000"/>
                <a:shade val="100000"/>
              </a:schemeClr>
            </a:gs>
            <a:gs pos="100000">
              <a:schemeClr val="accent4">
                <a:shade val="50000"/>
                <a:hueOff val="41558"/>
                <a:satOff val="252"/>
                <a:lumOff val="14047"/>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4140" tIns="78105" rIns="104140" bIns="78105" numCol="1" spcCol="1270" anchor="ctr" anchorCtr="0">
          <a:noAutofit/>
        </a:bodyPr>
        <a:lstStyle/>
        <a:p>
          <a:pPr marL="0" lvl="0" indent="0" algn="ctr" defTabSz="1822450">
            <a:lnSpc>
              <a:spcPct val="90000"/>
            </a:lnSpc>
            <a:spcBef>
              <a:spcPct val="0"/>
            </a:spcBef>
            <a:spcAft>
              <a:spcPct val="35000"/>
            </a:spcAft>
            <a:buNone/>
          </a:pPr>
          <a:r>
            <a:rPr lang="en-GB" sz="4100" kern="1200" dirty="0">
              <a:solidFill>
                <a:schemeClr val="bg1"/>
              </a:solidFill>
            </a:rPr>
            <a:t>Single</a:t>
          </a:r>
        </a:p>
      </dsp:txBody>
      <dsp:txXfrm>
        <a:off x="2424348" y="3647411"/>
        <a:ext cx="1519934" cy="1580060"/>
      </dsp:txXfrm>
    </dsp:sp>
    <dsp:sp modelId="{42390F58-E051-4ACC-8882-BA735348A8D7}">
      <dsp:nvSpPr>
        <dsp:cNvPr id="0" name=""/>
        <dsp:cNvSpPr/>
      </dsp:nvSpPr>
      <dsp:spPr>
        <a:xfrm>
          <a:off x="4344743" y="0"/>
          <a:ext cx="2018136" cy="5554090"/>
        </a:xfrm>
        <a:prstGeom prst="roundRect">
          <a:avLst>
            <a:gd name="adj" fmla="val 10000"/>
          </a:avLst>
        </a:prstGeom>
        <a:gradFill rotWithShape="0">
          <a:gsLst>
            <a:gs pos="0">
              <a:schemeClr val="accent4">
                <a:tint val="55000"/>
                <a:hueOff val="0"/>
                <a:satOff val="0"/>
                <a:lumOff val="0"/>
                <a:alphaOff val="0"/>
                <a:satMod val="103000"/>
                <a:lumMod val="102000"/>
                <a:tint val="94000"/>
              </a:schemeClr>
            </a:gs>
            <a:gs pos="50000">
              <a:schemeClr val="accent4">
                <a:tint val="55000"/>
                <a:hueOff val="0"/>
                <a:satOff val="0"/>
                <a:lumOff val="0"/>
                <a:alphaOff val="0"/>
                <a:satMod val="110000"/>
                <a:lumMod val="100000"/>
                <a:shade val="100000"/>
              </a:schemeClr>
            </a:gs>
            <a:gs pos="100000">
              <a:schemeClr val="accent4">
                <a:tint val="55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t>Department</a:t>
          </a:r>
          <a:endParaRPr lang="en-GB" sz="2800" kern="1200" dirty="0"/>
        </a:p>
      </dsp:txBody>
      <dsp:txXfrm>
        <a:off x="4344743" y="0"/>
        <a:ext cx="2018136" cy="1666227"/>
      </dsp:txXfrm>
    </dsp:sp>
    <dsp:sp modelId="{BAF4AD17-E840-4152-B181-EBB81A7B1BA1}">
      <dsp:nvSpPr>
        <dsp:cNvPr id="0" name=""/>
        <dsp:cNvSpPr/>
      </dsp:nvSpPr>
      <dsp:spPr>
        <a:xfrm>
          <a:off x="4546557" y="1666701"/>
          <a:ext cx="1614508" cy="1091156"/>
        </a:xfrm>
        <a:prstGeom prst="roundRect">
          <a:avLst>
            <a:gd name="adj" fmla="val 10000"/>
          </a:avLst>
        </a:prstGeom>
        <a:gradFill rotWithShape="0">
          <a:gsLst>
            <a:gs pos="0">
              <a:schemeClr val="accent4">
                <a:shade val="50000"/>
                <a:hueOff val="62337"/>
                <a:satOff val="379"/>
                <a:lumOff val="21070"/>
                <a:alphaOff val="0"/>
                <a:satMod val="103000"/>
                <a:lumMod val="102000"/>
                <a:tint val="94000"/>
              </a:schemeClr>
            </a:gs>
            <a:gs pos="50000">
              <a:schemeClr val="accent4">
                <a:shade val="50000"/>
                <a:hueOff val="62337"/>
                <a:satOff val="379"/>
                <a:lumOff val="21070"/>
                <a:alphaOff val="0"/>
                <a:satMod val="110000"/>
                <a:lumMod val="100000"/>
                <a:shade val="100000"/>
              </a:schemeClr>
            </a:gs>
            <a:gs pos="100000">
              <a:schemeClr val="accent4">
                <a:shade val="50000"/>
                <a:hueOff val="62337"/>
                <a:satOff val="379"/>
                <a:lumOff val="2107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Organisation Level 4</a:t>
          </a:r>
        </a:p>
      </dsp:txBody>
      <dsp:txXfrm>
        <a:off x="4578516" y="1698660"/>
        <a:ext cx="1550590" cy="1027238"/>
      </dsp:txXfrm>
    </dsp:sp>
    <dsp:sp modelId="{5E8738D2-9BFD-4BCC-B1E0-E623131749AA}">
      <dsp:nvSpPr>
        <dsp:cNvPr id="0" name=""/>
        <dsp:cNvSpPr/>
      </dsp:nvSpPr>
      <dsp:spPr>
        <a:xfrm>
          <a:off x="4546557" y="2925728"/>
          <a:ext cx="1614508" cy="1091156"/>
        </a:xfrm>
        <a:prstGeom prst="roundRect">
          <a:avLst>
            <a:gd name="adj" fmla="val 10000"/>
          </a:avLst>
        </a:prstGeom>
        <a:gradFill rotWithShape="0">
          <a:gsLst>
            <a:gs pos="0">
              <a:schemeClr val="accent4">
                <a:shade val="50000"/>
                <a:hueOff val="83117"/>
                <a:satOff val="505"/>
                <a:lumOff val="28094"/>
                <a:alphaOff val="0"/>
                <a:satMod val="103000"/>
                <a:lumMod val="102000"/>
                <a:tint val="94000"/>
              </a:schemeClr>
            </a:gs>
            <a:gs pos="50000">
              <a:schemeClr val="accent4">
                <a:shade val="50000"/>
                <a:hueOff val="83117"/>
                <a:satOff val="505"/>
                <a:lumOff val="28094"/>
                <a:alphaOff val="0"/>
                <a:satMod val="110000"/>
                <a:lumMod val="100000"/>
                <a:shade val="100000"/>
              </a:schemeClr>
            </a:gs>
            <a:gs pos="100000">
              <a:schemeClr val="accent4">
                <a:shade val="50000"/>
                <a:hueOff val="83117"/>
                <a:satOff val="505"/>
                <a:lumOff val="28094"/>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WC60 Product Technicians</a:t>
          </a:r>
        </a:p>
      </dsp:txBody>
      <dsp:txXfrm>
        <a:off x="4578516" y="2957687"/>
        <a:ext cx="1550590" cy="1027238"/>
      </dsp:txXfrm>
    </dsp:sp>
    <dsp:sp modelId="{8A3C535B-F193-4903-A87B-25AB3F3761AC}">
      <dsp:nvSpPr>
        <dsp:cNvPr id="0" name=""/>
        <dsp:cNvSpPr/>
      </dsp:nvSpPr>
      <dsp:spPr>
        <a:xfrm>
          <a:off x="4546557" y="4184754"/>
          <a:ext cx="1614508" cy="1091156"/>
        </a:xfrm>
        <a:prstGeom prst="roundRect">
          <a:avLst>
            <a:gd name="adj" fmla="val 10000"/>
          </a:avLst>
        </a:prstGeom>
        <a:gradFill rotWithShape="0">
          <a:gsLst>
            <a:gs pos="0">
              <a:schemeClr val="accent4">
                <a:shade val="50000"/>
                <a:hueOff val="103896"/>
                <a:satOff val="631"/>
                <a:lumOff val="35117"/>
                <a:alphaOff val="0"/>
                <a:satMod val="103000"/>
                <a:lumMod val="102000"/>
                <a:tint val="94000"/>
              </a:schemeClr>
            </a:gs>
            <a:gs pos="50000">
              <a:schemeClr val="accent4">
                <a:shade val="50000"/>
                <a:hueOff val="103896"/>
                <a:satOff val="631"/>
                <a:lumOff val="35117"/>
                <a:alphaOff val="0"/>
                <a:satMod val="110000"/>
                <a:lumMod val="100000"/>
                <a:shade val="100000"/>
              </a:schemeClr>
            </a:gs>
            <a:gs pos="100000">
              <a:schemeClr val="accent4">
                <a:shade val="50000"/>
                <a:hueOff val="103896"/>
                <a:satOff val="631"/>
                <a:lumOff val="35117"/>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WC60 Product Supervisors</a:t>
          </a:r>
        </a:p>
      </dsp:txBody>
      <dsp:txXfrm>
        <a:off x="4578516" y="4216713"/>
        <a:ext cx="1550590" cy="1027238"/>
      </dsp:txXfrm>
    </dsp:sp>
    <dsp:sp modelId="{E7FF1711-234C-434E-A4FF-A17BC547918C}">
      <dsp:nvSpPr>
        <dsp:cNvPr id="0" name=""/>
        <dsp:cNvSpPr/>
      </dsp:nvSpPr>
      <dsp:spPr>
        <a:xfrm>
          <a:off x="6514240" y="0"/>
          <a:ext cx="2018136" cy="5554090"/>
        </a:xfrm>
        <a:prstGeom prst="roundRect">
          <a:avLst>
            <a:gd name="adj" fmla="val 10000"/>
          </a:avLst>
        </a:prstGeom>
        <a:gradFill rotWithShape="0">
          <a:gsLst>
            <a:gs pos="0">
              <a:schemeClr val="accent4">
                <a:tint val="55000"/>
                <a:hueOff val="0"/>
                <a:satOff val="0"/>
                <a:lumOff val="0"/>
                <a:alphaOff val="0"/>
                <a:satMod val="103000"/>
                <a:lumMod val="102000"/>
                <a:tint val="94000"/>
              </a:schemeClr>
            </a:gs>
            <a:gs pos="50000">
              <a:schemeClr val="accent4">
                <a:tint val="55000"/>
                <a:hueOff val="0"/>
                <a:satOff val="0"/>
                <a:lumOff val="0"/>
                <a:alphaOff val="0"/>
                <a:satMod val="110000"/>
                <a:lumMod val="100000"/>
                <a:shade val="100000"/>
              </a:schemeClr>
            </a:gs>
            <a:gs pos="100000">
              <a:schemeClr val="accent4">
                <a:tint val="55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t>Location</a:t>
          </a:r>
        </a:p>
      </dsp:txBody>
      <dsp:txXfrm>
        <a:off x="6514240" y="0"/>
        <a:ext cx="2018136" cy="1666227"/>
      </dsp:txXfrm>
    </dsp:sp>
    <dsp:sp modelId="{D3825B19-809D-4ABC-A546-48757354F448}">
      <dsp:nvSpPr>
        <dsp:cNvPr id="0" name=""/>
        <dsp:cNvSpPr/>
      </dsp:nvSpPr>
      <dsp:spPr>
        <a:xfrm>
          <a:off x="6716053" y="1666701"/>
          <a:ext cx="1614508" cy="1091156"/>
        </a:xfrm>
        <a:prstGeom prst="roundRect">
          <a:avLst>
            <a:gd name="adj" fmla="val 10000"/>
          </a:avLst>
        </a:prstGeom>
        <a:gradFill rotWithShape="0">
          <a:gsLst>
            <a:gs pos="0">
              <a:schemeClr val="accent4">
                <a:shade val="50000"/>
                <a:hueOff val="103896"/>
                <a:satOff val="631"/>
                <a:lumOff val="35117"/>
                <a:alphaOff val="0"/>
                <a:satMod val="103000"/>
                <a:lumMod val="102000"/>
                <a:tint val="94000"/>
              </a:schemeClr>
            </a:gs>
            <a:gs pos="50000">
              <a:schemeClr val="accent4">
                <a:shade val="50000"/>
                <a:hueOff val="103896"/>
                <a:satOff val="631"/>
                <a:lumOff val="35117"/>
                <a:alphaOff val="0"/>
                <a:satMod val="110000"/>
                <a:lumMod val="100000"/>
                <a:shade val="100000"/>
              </a:schemeClr>
            </a:gs>
            <a:gs pos="100000">
              <a:schemeClr val="accent4">
                <a:shade val="50000"/>
                <a:hueOff val="103896"/>
                <a:satOff val="631"/>
                <a:lumOff val="35117"/>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GB" sz="1600" b="0" i="0" kern="1200" dirty="0">
              <a:solidFill>
                <a:schemeClr val="bg1"/>
              </a:solidFill>
              <a:effectLst/>
              <a:latin typeface="Segoe Sans"/>
            </a:rPr>
            <a:t>Seattle: 15.78%</a:t>
          </a:r>
          <a:endParaRPr lang="en-GB" sz="1600" kern="1200" dirty="0">
            <a:solidFill>
              <a:schemeClr val="bg1"/>
            </a:solidFill>
          </a:endParaRPr>
        </a:p>
      </dsp:txBody>
      <dsp:txXfrm>
        <a:off x="6748012" y="1698660"/>
        <a:ext cx="1550590" cy="1027238"/>
      </dsp:txXfrm>
    </dsp:sp>
    <dsp:sp modelId="{B9064956-ED81-4CF8-8F7D-727124B0BEAE}">
      <dsp:nvSpPr>
        <dsp:cNvPr id="0" name=""/>
        <dsp:cNvSpPr/>
      </dsp:nvSpPr>
      <dsp:spPr>
        <a:xfrm>
          <a:off x="6716053" y="2925728"/>
          <a:ext cx="1614508" cy="1091156"/>
        </a:xfrm>
        <a:prstGeom prst="roundRect">
          <a:avLst>
            <a:gd name="adj" fmla="val 10000"/>
          </a:avLst>
        </a:prstGeom>
        <a:gradFill rotWithShape="0">
          <a:gsLst>
            <a:gs pos="0">
              <a:schemeClr val="accent4">
                <a:shade val="50000"/>
                <a:hueOff val="83117"/>
                <a:satOff val="505"/>
                <a:lumOff val="28094"/>
                <a:alphaOff val="0"/>
                <a:satMod val="103000"/>
                <a:lumMod val="102000"/>
                <a:tint val="94000"/>
              </a:schemeClr>
            </a:gs>
            <a:gs pos="50000">
              <a:schemeClr val="accent4">
                <a:shade val="50000"/>
                <a:hueOff val="83117"/>
                <a:satOff val="505"/>
                <a:lumOff val="28094"/>
                <a:alphaOff val="0"/>
                <a:satMod val="110000"/>
                <a:lumMod val="100000"/>
                <a:shade val="100000"/>
              </a:schemeClr>
            </a:gs>
            <a:gs pos="100000">
              <a:schemeClr val="accent4">
                <a:shade val="50000"/>
                <a:hueOff val="83117"/>
                <a:satOff val="505"/>
                <a:lumOff val="28094"/>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b="0" i="0" kern="1200" dirty="0">
              <a:solidFill>
                <a:schemeClr val="bg1"/>
              </a:solidFill>
              <a:effectLst/>
              <a:latin typeface="Segoe Sans"/>
            </a:rPr>
            <a:t>Bellevue: 11.48%</a:t>
          </a:r>
        </a:p>
      </dsp:txBody>
      <dsp:txXfrm>
        <a:off x="6748012" y="2957687"/>
        <a:ext cx="1550590" cy="1027238"/>
      </dsp:txXfrm>
    </dsp:sp>
    <dsp:sp modelId="{CF9D2197-277A-4AE9-B393-50EDC4BE5F63}">
      <dsp:nvSpPr>
        <dsp:cNvPr id="0" name=""/>
        <dsp:cNvSpPr/>
      </dsp:nvSpPr>
      <dsp:spPr>
        <a:xfrm>
          <a:off x="6716053" y="4184754"/>
          <a:ext cx="1614508" cy="1091156"/>
        </a:xfrm>
        <a:prstGeom prst="roundRect">
          <a:avLst>
            <a:gd name="adj" fmla="val 10000"/>
          </a:avLst>
        </a:prstGeom>
        <a:gradFill rotWithShape="0">
          <a:gsLst>
            <a:gs pos="0">
              <a:schemeClr val="accent4">
                <a:shade val="50000"/>
                <a:hueOff val="62337"/>
                <a:satOff val="379"/>
                <a:lumOff val="21070"/>
                <a:alphaOff val="0"/>
                <a:satMod val="103000"/>
                <a:lumMod val="102000"/>
                <a:tint val="94000"/>
              </a:schemeClr>
            </a:gs>
            <a:gs pos="50000">
              <a:schemeClr val="accent4">
                <a:shade val="50000"/>
                <a:hueOff val="62337"/>
                <a:satOff val="379"/>
                <a:lumOff val="21070"/>
                <a:alphaOff val="0"/>
                <a:satMod val="110000"/>
                <a:lumMod val="100000"/>
                <a:shade val="100000"/>
              </a:schemeClr>
            </a:gs>
            <a:gs pos="100000">
              <a:schemeClr val="accent4">
                <a:shade val="50000"/>
                <a:hueOff val="62337"/>
                <a:satOff val="379"/>
                <a:lumOff val="2107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b="0" i="0" kern="1200" dirty="0">
              <a:solidFill>
                <a:schemeClr val="bg1"/>
              </a:solidFill>
              <a:effectLst/>
              <a:latin typeface="Segoe Sans"/>
            </a:rPr>
            <a:t>Edmonds: 8.30%</a:t>
          </a:r>
        </a:p>
      </dsp:txBody>
      <dsp:txXfrm>
        <a:off x="6748012" y="4216713"/>
        <a:ext cx="1550590" cy="1027238"/>
      </dsp:txXfrm>
    </dsp:sp>
    <dsp:sp modelId="{FB425AC0-8DB4-482B-BE57-EC35247096C5}">
      <dsp:nvSpPr>
        <dsp:cNvPr id="0" name=""/>
        <dsp:cNvSpPr/>
      </dsp:nvSpPr>
      <dsp:spPr>
        <a:xfrm>
          <a:off x="8683736" y="0"/>
          <a:ext cx="2018136" cy="5554090"/>
        </a:xfrm>
        <a:prstGeom prst="roundRect">
          <a:avLst>
            <a:gd name="adj" fmla="val 10000"/>
          </a:avLst>
        </a:prstGeom>
        <a:gradFill rotWithShape="0">
          <a:gsLst>
            <a:gs pos="0">
              <a:schemeClr val="accent4">
                <a:tint val="55000"/>
                <a:hueOff val="0"/>
                <a:satOff val="0"/>
                <a:lumOff val="0"/>
                <a:alphaOff val="0"/>
                <a:satMod val="103000"/>
                <a:lumMod val="102000"/>
                <a:tint val="94000"/>
              </a:schemeClr>
            </a:gs>
            <a:gs pos="50000">
              <a:schemeClr val="accent4">
                <a:tint val="55000"/>
                <a:hueOff val="0"/>
                <a:satOff val="0"/>
                <a:lumOff val="0"/>
                <a:alphaOff val="0"/>
                <a:satMod val="110000"/>
                <a:lumMod val="100000"/>
                <a:shade val="100000"/>
              </a:schemeClr>
            </a:gs>
            <a:gs pos="100000">
              <a:schemeClr val="accent4">
                <a:tint val="55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t>Scrappage</a:t>
          </a:r>
          <a:endParaRPr lang="en-GB" sz="2800" kern="1200" dirty="0">
            <a:solidFill>
              <a:schemeClr val="bg1"/>
            </a:solidFill>
          </a:endParaRPr>
        </a:p>
      </dsp:txBody>
      <dsp:txXfrm>
        <a:off x="8683736" y="0"/>
        <a:ext cx="2018136" cy="1666227"/>
      </dsp:txXfrm>
    </dsp:sp>
    <dsp:sp modelId="{2379D624-EC92-477D-BEDC-8B03C3A2033A}">
      <dsp:nvSpPr>
        <dsp:cNvPr id="0" name=""/>
        <dsp:cNvSpPr/>
      </dsp:nvSpPr>
      <dsp:spPr>
        <a:xfrm>
          <a:off x="8885550" y="1667854"/>
          <a:ext cx="1614508" cy="1674634"/>
        </a:xfrm>
        <a:prstGeom prst="roundRect">
          <a:avLst>
            <a:gd name="adj" fmla="val 10000"/>
          </a:avLst>
        </a:prstGeom>
        <a:gradFill rotWithShape="0">
          <a:gsLst>
            <a:gs pos="0">
              <a:schemeClr val="accent4">
                <a:shade val="50000"/>
                <a:hueOff val="41558"/>
                <a:satOff val="252"/>
                <a:lumOff val="14047"/>
                <a:alphaOff val="0"/>
                <a:satMod val="103000"/>
                <a:lumMod val="102000"/>
                <a:tint val="94000"/>
              </a:schemeClr>
            </a:gs>
            <a:gs pos="50000">
              <a:schemeClr val="accent4">
                <a:shade val="50000"/>
                <a:hueOff val="41558"/>
                <a:satOff val="252"/>
                <a:lumOff val="14047"/>
                <a:alphaOff val="0"/>
                <a:satMod val="110000"/>
                <a:lumMod val="100000"/>
                <a:shade val="100000"/>
              </a:schemeClr>
            </a:gs>
            <a:gs pos="100000">
              <a:schemeClr val="accent4">
                <a:shade val="50000"/>
                <a:hueOff val="41558"/>
                <a:satOff val="252"/>
                <a:lumOff val="14047"/>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Faster Production Time  Issue?</a:t>
          </a:r>
        </a:p>
      </dsp:txBody>
      <dsp:txXfrm>
        <a:off x="8932837" y="1715141"/>
        <a:ext cx="1519934" cy="1580060"/>
      </dsp:txXfrm>
    </dsp:sp>
    <dsp:sp modelId="{6B94B8C0-88FB-4D77-A141-7A2BD7836FA4}">
      <dsp:nvSpPr>
        <dsp:cNvPr id="0" name=""/>
        <dsp:cNvSpPr/>
      </dsp:nvSpPr>
      <dsp:spPr>
        <a:xfrm>
          <a:off x="8885550" y="3600124"/>
          <a:ext cx="1614508" cy="1674634"/>
        </a:xfrm>
        <a:prstGeom prst="roundRect">
          <a:avLst>
            <a:gd name="adj" fmla="val 10000"/>
          </a:avLst>
        </a:prstGeom>
        <a:gradFill rotWithShape="0">
          <a:gsLst>
            <a:gs pos="0">
              <a:schemeClr val="accent4">
                <a:shade val="50000"/>
                <a:hueOff val="20779"/>
                <a:satOff val="126"/>
                <a:lumOff val="7023"/>
                <a:alphaOff val="0"/>
                <a:satMod val="103000"/>
                <a:lumMod val="102000"/>
                <a:tint val="94000"/>
              </a:schemeClr>
            </a:gs>
            <a:gs pos="50000">
              <a:schemeClr val="accent4">
                <a:shade val="50000"/>
                <a:hueOff val="20779"/>
                <a:satOff val="126"/>
                <a:lumOff val="7023"/>
                <a:alphaOff val="0"/>
                <a:satMod val="110000"/>
                <a:lumMod val="100000"/>
                <a:shade val="100000"/>
              </a:schemeClr>
            </a:gs>
            <a:gs pos="100000">
              <a:schemeClr val="accent4">
                <a:shade val="50000"/>
                <a:hueOff val="20779"/>
                <a:satOff val="126"/>
                <a:lumOff val="7023"/>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Products 945,804,813</a:t>
          </a:r>
        </a:p>
      </dsp:txBody>
      <dsp:txXfrm>
        <a:off x="8932837" y="3647411"/>
        <a:ext cx="1519934" cy="15800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B3FFA7-F30D-45B8-A921-1C395E724B15}">
      <dsp:nvSpPr>
        <dsp:cNvPr id="0" name=""/>
        <dsp:cNvSpPr/>
      </dsp:nvSpPr>
      <dsp:spPr>
        <a:xfrm>
          <a:off x="8715037" y="1512235"/>
          <a:ext cx="2608218" cy="2608351"/>
        </a:xfrm>
        <a:prstGeom prst="ellipse">
          <a:avLst/>
        </a:prstGeom>
        <a:gradFill rotWithShape="0">
          <a:gsLst>
            <a:gs pos="0">
              <a:schemeClr val="accent4">
                <a:shade val="80000"/>
                <a:hueOff val="0"/>
                <a:satOff val="0"/>
                <a:lumOff val="0"/>
                <a:alphaOff val="0"/>
                <a:satMod val="103000"/>
                <a:lumMod val="102000"/>
                <a:tint val="94000"/>
              </a:schemeClr>
            </a:gs>
            <a:gs pos="50000">
              <a:schemeClr val="accent4">
                <a:shade val="80000"/>
                <a:hueOff val="0"/>
                <a:satOff val="0"/>
                <a:lumOff val="0"/>
                <a:alphaOff val="0"/>
                <a:satMod val="110000"/>
                <a:lumMod val="100000"/>
                <a:shade val="100000"/>
              </a:schemeClr>
            </a:gs>
            <a:gs pos="100000">
              <a:schemeClr val="accent4">
                <a:shade val="80000"/>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A7891F10-01F5-43E2-BEFD-3495EE679238}">
      <dsp:nvSpPr>
        <dsp:cNvPr id="0" name=""/>
        <dsp:cNvSpPr/>
      </dsp:nvSpPr>
      <dsp:spPr>
        <a:xfrm>
          <a:off x="8802276" y="1599196"/>
          <a:ext cx="2434859" cy="2434431"/>
        </a:xfrm>
        <a:prstGeom prst="ellipse">
          <a:avLst/>
        </a:prstGeom>
        <a:solidFill>
          <a:schemeClr val="lt1">
            <a:alpha val="90000"/>
            <a:hueOff val="0"/>
            <a:satOff val="0"/>
            <a:lumOff val="0"/>
            <a:alphaOff val="0"/>
          </a:schemeClr>
        </a:solidFill>
        <a:ln w="6350" cap="flat" cmpd="sng" algn="ctr">
          <a:solidFill>
            <a:schemeClr val="accent4">
              <a:shade val="80000"/>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GB" sz="2800" kern="1200" dirty="0"/>
            <a:t>Sick Leave Hours</a:t>
          </a:r>
        </a:p>
      </dsp:txBody>
      <dsp:txXfrm>
        <a:off x="9150113" y="1947037"/>
        <a:ext cx="1739185" cy="1738748"/>
      </dsp:txXfrm>
    </dsp:sp>
    <dsp:sp modelId="{6622BFAC-9B42-4573-89E0-D5192D16F1C9}">
      <dsp:nvSpPr>
        <dsp:cNvPr id="0" name=""/>
        <dsp:cNvSpPr/>
      </dsp:nvSpPr>
      <dsp:spPr>
        <a:xfrm rot="2700000">
          <a:off x="6008374" y="1512052"/>
          <a:ext cx="2608260" cy="2608260"/>
        </a:xfrm>
        <a:prstGeom prst="teardrop">
          <a:avLst>
            <a:gd name="adj" fmla="val 100000"/>
          </a:avLst>
        </a:prstGeom>
        <a:gradFill rotWithShape="0">
          <a:gsLst>
            <a:gs pos="0">
              <a:schemeClr val="accent4">
                <a:shade val="80000"/>
                <a:hueOff val="30755"/>
                <a:satOff val="180"/>
                <a:lumOff val="7281"/>
                <a:alphaOff val="0"/>
                <a:satMod val="103000"/>
                <a:lumMod val="102000"/>
                <a:tint val="94000"/>
              </a:schemeClr>
            </a:gs>
            <a:gs pos="50000">
              <a:schemeClr val="accent4">
                <a:shade val="80000"/>
                <a:hueOff val="30755"/>
                <a:satOff val="180"/>
                <a:lumOff val="7281"/>
                <a:alphaOff val="0"/>
                <a:satMod val="110000"/>
                <a:lumMod val="100000"/>
                <a:shade val="100000"/>
              </a:schemeClr>
            </a:gs>
            <a:gs pos="100000">
              <a:schemeClr val="accent4">
                <a:shade val="80000"/>
                <a:hueOff val="30755"/>
                <a:satOff val="180"/>
                <a:lumOff val="7281"/>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36FA197F-EFFD-4C5F-9C64-439579C9B89D}">
      <dsp:nvSpPr>
        <dsp:cNvPr id="0" name=""/>
        <dsp:cNvSpPr/>
      </dsp:nvSpPr>
      <dsp:spPr>
        <a:xfrm>
          <a:off x="6106819" y="1599196"/>
          <a:ext cx="2434859" cy="2434431"/>
        </a:xfrm>
        <a:prstGeom prst="ellipse">
          <a:avLst/>
        </a:prstGeom>
        <a:solidFill>
          <a:schemeClr val="lt1">
            <a:alpha val="90000"/>
            <a:hueOff val="0"/>
            <a:satOff val="0"/>
            <a:lumOff val="0"/>
            <a:alphaOff val="0"/>
          </a:schemeClr>
        </a:solidFill>
        <a:ln w="6350" cap="flat" cmpd="sng" algn="ctr">
          <a:solidFill>
            <a:schemeClr val="accent4">
              <a:shade val="80000"/>
              <a:hueOff val="30755"/>
              <a:satOff val="180"/>
              <a:lumOff val="7281"/>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GB" sz="2800" kern="1200" dirty="0"/>
            <a:t>Production Schedules</a:t>
          </a:r>
        </a:p>
      </dsp:txBody>
      <dsp:txXfrm>
        <a:off x="6454656" y="1947037"/>
        <a:ext cx="1739185" cy="1738748"/>
      </dsp:txXfrm>
    </dsp:sp>
    <dsp:sp modelId="{DB6078E5-4EE1-4E5C-B567-91091B18EB04}">
      <dsp:nvSpPr>
        <dsp:cNvPr id="0" name=""/>
        <dsp:cNvSpPr/>
      </dsp:nvSpPr>
      <dsp:spPr>
        <a:xfrm rot="2700000">
          <a:off x="3324101" y="1512052"/>
          <a:ext cx="2608260" cy="2608260"/>
        </a:xfrm>
        <a:prstGeom prst="teardrop">
          <a:avLst>
            <a:gd name="adj" fmla="val 100000"/>
          </a:avLst>
        </a:prstGeom>
        <a:gradFill rotWithShape="0">
          <a:gsLst>
            <a:gs pos="0">
              <a:schemeClr val="accent4">
                <a:shade val="80000"/>
                <a:hueOff val="61510"/>
                <a:satOff val="360"/>
                <a:lumOff val="14561"/>
                <a:alphaOff val="0"/>
                <a:satMod val="103000"/>
                <a:lumMod val="102000"/>
                <a:tint val="94000"/>
              </a:schemeClr>
            </a:gs>
            <a:gs pos="50000">
              <a:schemeClr val="accent4">
                <a:shade val="80000"/>
                <a:hueOff val="61510"/>
                <a:satOff val="360"/>
                <a:lumOff val="14561"/>
                <a:alphaOff val="0"/>
                <a:satMod val="110000"/>
                <a:lumMod val="100000"/>
                <a:shade val="100000"/>
              </a:schemeClr>
            </a:gs>
            <a:gs pos="100000">
              <a:schemeClr val="accent4">
                <a:shade val="80000"/>
                <a:hueOff val="61510"/>
                <a:satOff val="360"/>
                <a:lumOff val="14561"/>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C14616C4-84F8-4DB7-8FF1-C0D9253A552C}">
      <dsp:nvSpPr>
        <dsp:cNvPr id="0" name=""/>
        <dsp:cNvSpPr/>
      </dsp:nvSpPr>
      <dsp:spPr>
        <a:xfrm>
          <a:off x="3411362" y="1599196"/>
          <a:ext cx="2434859" cy="2434431"/>
        </a:xfrm>
        <a:prstGeom prst="ellipse">
          <a:avLst/>
        </a:prstGeom>
        <a:solidFill>
          <a:schemeClr val="lt1">
            <a:alpha val="90000"/>
            <a:hueOff val="0"/>
            <a:satOff val="0"/>
            <a:lumOff val="0"/>
            <a:alphaOff val="0"/>
          </a:schemeClr>
        </a:solidFill>
        <a:ln w="6350" cap="flat" cmpd="sng" algn="ctr">
          <a:solidFill>
            <a:schemeClr val="accent4">
              <a:shade val="80000"/>
              <a:hueOff val="61510"/>
              <a:satOff val="360"/>
              <a:lumOff val="14561"/>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GB" sz="2800" kern="1200" dirty="0"/>
            <a:t>Scrappage</a:t>
          </a:r>
        </a:p>
      </dsp:txBody>
      <dsp:txXfrm>
        <a:off x="3759199" y="1947037"/>
        <a:ext cx="1739185" cy="1738748"/>
      </dsp:txXfrm>
    </dsp:sp>
    <dsp:sp modelId="{55ACA759-3EA9-4191-B2BD-6AFC9C6982DF}">
      <dsp:nvSpPr>
        <dsp:cNvPr id="0" name=""/>
        <dsp:cNvSpPr/>
      </dsp:nvSpPr>
      <dsp:spPr>
        <a:xfrm rot="2700000">
          <a:off x="628644" y="1512052"/>
          <a:ext cx="2608260" cy="2608260"/>
        </a:xfrm>
        <a:prstGeom prst="teardrop">
          <a:avLst>
            <a:gd name="adj" fmla="val 100000"/>
          </a:avLst>
        </a:prstGeom>
        <a:gradFill rotWithShape="0">
          <a:gsLst>
            <a:gs pos="0">
              <a:schemeClr val="accent4">
                <a:shade val="80000"/>
                <a:hueOff val="92265"/>
                <a:satOff val="540"/>
                <a:lumOff val="21842"/>
                <a:alphaOff val="0"/>
                <a:satMod val="103000"/>
                <a:lumMod val="102000"/>
                <a:tint val="94000"/>
              </a:schemeClr>
            </a:gs>
            <a:gs pos="50000">
              <a:schemeClr val="accent4">
                <a:shade val="80000"/>
                <a:hueOff val="92265"/>
                <a:satOff val="540"/>
                <a:lumOff val="21842"/>
                <a:alphaOff val="0"/>
                <a:satMod val="110000"/>
                <a:lumMod val="100000"/>
                <a:shade val="100000"/>
              </a:schemeClr>
            </a:gs>
            <a:gs pos="100000">
              <a:schemeClr val="accent4">
                <a:shade val="80000"/>
                <a:hueOff val="92265"/>
                <a:satOff val="540"/>
                <a:lumOff val="21842"/>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3C81B9F4-9873-4D85-9006-BF171047BCFF}">
      <dsp:nvSpPr>
        <dsp:cNvPr id="0" name=""/>
        <dsp:cNvSpPr/>
      </dsp:nvSpPr>
      <dsp:spPr>
        <a:xfrm>
          <a:off x="715904" y="1599196"/>
          <a:ext cx="2434859" cy="2434431"/>
        </a:xfrm>
        <a:prstGeom prst="ellipse">
          <a:avLst/>
        </a:prstGeom>
        <a:solidFill>
          <a:schemeClr val="lt1">
            <a:alpha val="90000"/>
            <a:hueOff val="0"/>
            <a:satOff val="0"/>
            <a:lumOff val="0"/>
            <a:alphaOff val="0"/>
          </a:schemeClr>
        </a:solidFill>
        <a:ln w="6350" cap="flat" cmpd="sng" algn="ctr">
          <a:solidFill>
            <a:schemeClr val="accent4">
              <a:shade val="80000"/>
              <a:hueOff val="92265"/>
              <a:satOff val="540"/>
              <a:lumOff val="21842"/>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GB" sz="2800" kern="1200" dirty="0"/>
            <a:t>KPI’s</a:t>
          </a:r>
        </a:p>
      </dsp:txBody>
      <dsp:txXfrm>
        <a:off x="1063741" y="1947037"/>
        <a:ext cx="1739185" cy="1738748"/>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78427" cy="513508"/>
          </a:xfrm>
          <a:prstGeom prst="rect">
            <a:avLst/>
          </a:prstGeom>
        </p:spPr>
        <p:txBody>
          <a:bodyPr vert="horz" lIns="99075" tIns="49538" rIns="99075" bIns="49538" rtlCol="0"/>
          <a:lstStyle>
            <a:lvl1pPr algn="l">
              <a:defRPr sz="1300"/>
            </a:lvl1pPr>
          </a:lstStyle>
          <a:p>
            <a:pPr rtl="0"/>
            <a:endParaRPr lang="en-US" dirty="0"/>
          </a:p>
        </p:txBody>
      </p:sp>
      <p:sp>
        <p:nvSpPr>
          <p:cNvPr id="3" name="Date Placeholder 2"/>
          <p:cNvSpPr>
            <a:spLocks noGrp="1"/>
          </p:cNvSpPr>
          <p:nvPr>
            <p:ph type="dt" sz="quarter" idx="1"/>
          </p:nvPr>
        </p:nvSpPr>
        <p:spPr>
          <a:xfrm>
            <a:off x="4023993" y="1"/>
            <a:ext cx="3078427" cy="513508"/>
          </a:xfrm>
          <a:prstGeom prst="rect">
            <a:avLst/>
          </a:prstGeom>
        </p:spPr>
        <p:txBody>
          <a:bodyPr vert="horz" lIns="99075" tIns="49538" rIns="99075" bIns="49538" rtlCol="0"/>
          <a:lstStyle>
            <a:lvl1pPr algn="r">
              <a:defRPr sz="1300"/>
            </a:lvl1pPr>
          </a:lstStyle>
          <a:p>
            <a:pPr rtl="0"/>
            <a:r>
              <a:rPr lang="en-US"/>
              <a:t>10/16/2019</a:t>
            </a:r>
            <a:endParaRPr lang="en-US" dirty="0"/>
          </a:p>
        </p:txBody>
      </p:sp>
      <p:sp>
        <p:nvSpPr>
          <p:cNvPr id="4" name="Footer Placeholder 3"/>
          <p:cNvSpPr>
            <a:spLocks noGrp="1"/>
          </p:cNvSpPr>
          <p:nvPr>
            <p:ph type="ftr" sz="quarter" idx="2"/>
          </p:nvPr>
        </p:nvSpPr>
        <p:spPr>
          <a:xfrm>
            <a:off x="1" y="9721108"/>
            <a:ext cx="3078427" cy="513507"/>
          </a:xfrm>
          <a:prstGeom prst="rect">
            <a:avLst/>
          </a:prstGeom>
        </p:spPr>
        <p:txBody>
          <a:bodyPr vert="horz" lIns="99075" tIns="49538" rIns="99075" bIns="49538" rtlCol="0" anchor="b"/>
          <a:lstStyle>
            <a:lvl1pPr algn="l">
              <a:defRPr sz="1300"/>
            </a:lvl1pPr>
          </a:lstStyle>
          <a:p>
            <a:pPr rtl="0"/>
            <a:endParaRPr lang="en-US" dirty="0"/>
          </a:p>
        </p:txBody>
      </p:sp>
      <p:sp>
        <p:nvSpPr>
          <p:cNvPr id="5" name="Slide Number Placeholder 4"/>
          <p:cNvSpPr>
            <a:spLocks noGrp="1"/>
          </p:cNvSpPr>
          <p:nvPr>
            <p:ph type="sldNum" sz="quarter" idx="3"/>
          </p:nvPr>
        </p:nvSpPr>
        <p:spPr>
          <a:xfrm>
            <a:off x="4023993" y="9721108"/>
            <a:ext cx="3078427" cy="513507"/>
          </a:xfrm>
          <a:prstGeom prst="rect">
            <a:avLst/>
          </a:prstGeom>
        </p:spPr>
        <p:txBody>
          <a:bodyPr vert="horz" lIns="99075" tIns="49538" rIns="99075" bIns="49538" rtlCol="0" anchor="b"/>
          <a:lstStyle>
            <a:lvl1pPr algn="r">
              <a:defRPr sz="1300"/>
            </a:lvl1pPr>
          </a:lstStyle>
          <a:p>
            <a:pPr rtl="0"/>
            <a:fld id="{D3EBC1D5-B3EF-4A13-8CDE-7F28DE69B96C}" type="slidenum">
              <a:rPr lang="en-US" smtClean="0"/>
              <a:t>‹#›</a:t>
            </a:fld>
            <a:endParaRPr lang="en-US" dirty="0"/>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image1.png>
</file>

<file path=ppt/media/image10.png>
</file>

<file path=ppt/media/image11.png>
</file>

<file path=ppt/media/image12.jpe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jpeg>
</file>

<file path=ppt/media/image3.sv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78427" cy="513508"/>
          </a:xfrm>
          <a:prstGeom prst="rect">
            <a:avLst/>
          </a:prstGeom>
        </p:spPr>
        <p:txBody>
          <a:bodyPr vert="horz" lIns="99075" tIns="49538" rIns="99075" bIns="49538" rtlCol="0"/>
          <a:lstStyle>
            <a:lvl1pPr algn="l">
              <a:defRPr sz="1300"/>
            </a:lvl1pPr>
          </a:lstStyle>
          <a:p>
            <a:pPr rtl="0"/>
            <a:endParaRPr lang="en-US" noProof="0" dirty="0"/>
          </a:p>
        </p:txBody>
      </p:sp>
      <p:sp>
        <p:nvSpPr>
          <p:cNvPr id="3" name="Date Placeholder 2"/>
          <p:cNvSpPr>
            <a:spLocks noGrp="1"/>
          </p:cNvSpPr>
          <p:nvPr>
            <p:ph type="dt" idx="1"/>
          </p:nvPr>
        </p:nvSpPr>
        <p:spPr>
          <a:xfrm>
            <a:off x="4023993" y="1"/>
            <a:ext cx="3078427" cy="513508"/>
          </a:xfrm>
          <a:prstGeom prst="rect">
            <a:avLst/>
          </a:prstGeom>
        </p:spPr>
        <p:txBody>
          <a:bodyPr vert="horz" lIns="99075" tIns="49538" rIns="99075" bIns="49538" rtlCol="0"/>
          <a:lstStyle>
            <a:lvl1pPr algn="r">
              <a:defRPr sz="1300"/>
            </a:lvl1pPr>
          </a:lstStyle>
          <a:p>
            <a:pPr rtl="0"/>
            <a:r>
              <a:rPr lang="en-US" noProof="0"/>
              <a:t>10/16/2019</a:t>
            </a:r>
            <a:endParaRPr lang="en-US" noProof="0" dirty="0"/>
          </a:p>
        </p:txBody>
      </p:sp>
      <p:sp>
        <p:nvSpPr>
          <p:cNvPr id="4" name="Slide Image Placeholder 3"/>
          <p:cNvSpPr>
            <a:spLocks noGrp="1" noRot="1" noChangeAspect="1"/>
          </p:cNvSpPr>
          <p:nvPr>
            <p:ph type="sldImg" idx="2"/>
          </p:nvPr>
        </p:nvSpPr>
        <p:spPr>
          <a:xfrm>
            <a:off x="481013" y="1277938"/>
            <a:ext cx="6143625" cy="3455987"/>
          </a:xfrm>
          <a:prstGeom prst="rect">
            <a:avLst/>
          </a:prstGeom>
          <a:noFill/>
          <a:ln w="12700">
            <a:solidFill>
              <a:prstClr val="black"/>
            </a:solidFill>
          </a:ln>
        </p:spPr>
        <p:txBody>
          <a:bodyPr vert="horz" lIns="99075" tIns="49538" rIns="99075" bIns="49538" rtlCol="0" anchor="ctr"/>
          <a:lstStyle/>
          <a:p>
            <a:pPr rtl="0"/>
            <a:endParaRPr lang="en-US" noProof="0" dirty="0"/>
          </a:p>
        </p:txBody>
      </p:sp>
      <p:sp>
        <p:nvSpPr>
          <p:cNvPr id="5" name="Notes Placeholder 4"/>
          <p:cNvSpPr>
            <a:spLocks noGrp="1"/>
          </p:cNvSpPr>
          <p:nvPr>
            <p:ph type="body" sz="quarter" idx="3"/>
          </p:nvPr>
        </p:nvSpPr>
        <p:spPr>
          <a:xfrm>
            <a:off x="710407" y="4925408"/>
            <a:ext cx="5683250" cy="4029879"/>
          </a:xfrm>
          <a:prstGeom prst="rect">
            <a:avLst/>
          </a:prstGeom>
        </p:spPr>
        <p:txBody>
          <a:bodyPr vert="horz" lIns="99075" tIns="49538" rIns="99075" bIns="49538"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dirty="0"/>
          </a:p>
        </p:txBody>
      </p:sp>
      <p:sp>
        <p:nvSpPr>
          <p:cNvPr id="6" name="Footer Placeholder 5"/>
          <p:cNvSpPr>
            <a:spLocks noGrp="1"/>
          </p:cNvSpPr>
          <p:nvPr>
            <p:ph type="ftr" sz="quarter" idx="4"/>
          </p:nvPr>
        </p:nvSpPr>
        <p:spPr>
          <a:xfrm>
            <a:off x="1" y="9721108"/>
            <a:ext cx="3078427" cy="513507"/>
          </a:xfrm>
          <a:prstGeom prst="rect">
            <a:avLst/>
          </a:prstGeom>
        </p:spPr>
        <p:txBody>
          <a:bodyPr vert="horz" lIns="99075" tIns="49538" rIns="99075" bIns="49538" rtlCol="0" anchor="b"/>
          <a:lstStyle>
            <a:lvl1pPr algn="l">
              <a:defRPr sz="1300"/>
            </a:lvl1pPr>
          </a:lstStyle>
          <a:p>
            <a:pPr rtl="0"/>
            <a:endParaRPr lang="en-US" noProof="0" dirty="0"/>
          </a:p>
        </p:txBody>
      </p:sp>
      <p:sp>
        <p:nvSpPr>
          <p:cNvPr id="7" name="Slide Number Placeholder 6"/>
          <p:cNvSpPr>
            <a:spLocks noGrp="1"/>
          </p:cNvSpPr>
          <p:nvPr>
            <p:ph type="sldNum" sz="quarter" idx="5"/>
          </p:nvPr>
        </p:nvSpPr>
        <p:spPr>
          <a:xfrm>
            <a:off x="4023993" y="9721108"/>
            <a:ext cx="3078427" cy="513507"/>
          </a:xfrm>
          <a:prstGeom prst="rect">
            <a:avLst/>
          </a:prstGeom>
        </p:spPr>
        <p:txBody>
          <a:bodyPr vert="horz" lIns="99075" tIns="49538" rIns="99075" bIns="49538" rtlCol="0" anchor="b"/>
          <a:lstStyle>
            <a:lvl1pPr algn="r">
              <a:defRPr sz="1300"/>
            </a:lvl1pPr>
          </a:lstStyle>
          <a:p>
            <a:pPr rtl="0"/>
            <a:fld id="{5FD34AC2-3728-4A8B-B58F-6888FAEC3D20}" type="slidenum">
              <a:rPr lang="en-US" noProof="0" smtClean="0"/>
              <a:t>‹#›</a:t>
            </a:fld>
            <a:endParaRPr lang="en-US" noProof="0" dirty="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1530271"/>
          </a:xfrm>
        </p:spPr>
        <p:txBody>
          <a:bodyPr rtlCol="0"/>
          <a:lstStyle/>
          <a:p>
            <a:r>
              <a:rPr lang="en-GB" dirty="0"/>
              <a:t>This presentation forms part of a comprehensive analysis demonstrating the process of data cleansing, grouping, and transformation using SQL. Additionally, it showcases how Python was employed to structure, analyse, and summarize key findings, ensuring meaningful insights derived from the dataset.</a:t>
            </a:r>
          </a:p>
          <a:p>
            <a:endParaRPr lang="en-GB" dirty="0"/>
          </a:p>
          <a:p>
            <a:r>
              <a:rPr lang="en-GB" dirty="0"/>
              <a:t>(please note that the text in bold are my speaker notes &amp; additional info)</a:t>
            </a:r>
          </a:p>
          <a:p>
            <a:endParaRPr lang="en-US" dirty="0"/>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dirty="0"/>
          </a:p>
        </p:txBody>
      </p:sp>
    </p:spTree>
    <p:extLst>
      <p:ext uri="{BB962C8B-B14F-4D97-AF65-F5344CB8AC3E}">
        <p14:creationId xmlns:p14="http://schemas.microsoft.com/office/powerpoint/2010/main" val="1226565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8"/>
            <a:ext cx="5683250" cy="2250068"/>
          </a:xfrm>
        </p:spPr>
        <p:txBody>
          <a:bodyPr/>
          <a:lstStyle/>
          <a:p>
            <a:pPr>
              <a:spcAft>
                <a:spcPts val="650"/>
              </a:spcAft>
            </a:pPr>
            <a:r>
              <a:rPr lang="en-GB" b="1" i="0" dirty="0">
                <a:solidFill>
                  <a:srgbClr val="424242"/>
                </a:solidFill>
                <a:effectLst/>
                <a:latin typeface="Segoe Sans"/>
              </a:rPr>
              <a:t>Next, looking at location by sick leave we can see the top 3 contribute 36% of sick leave tackling issues here would  have at these sites would have a significant impact</a:t>
            </a:r>
          </a:p>
          <a:p>
            <a:pPr>
              <a:spcAft>
                <a:spcPts val="650"/>
              </a:spcAft>
              <a:buFont typeface="+mj-lt"/>
              <a:buAutoNum type="arabicPeriod"/>
            </a:pPr>
            <a:endParaRPr lang="en-GB" b="1" i="0" dirty="0">
              <a:solidFill>
                <a:srgbClr val="424242"/>
              </a:solidFill>
              <a:effectLst/>
              <a:latin typeface="Segoe Sans"/>
            </a:endParaRPr>
          </a:p>
          <a:p>
            <a:pPr>
              <a:spcAft>
                <a:spcPts val="650"/>
              </a:spcAft>
              <a:buFont typeface="+mj-lt"/>
              <a:buAutoNum type="arabicPeriod"/>
            </a:pPr>
            <a:r>
              <a:rPr lang="en-GB" b="1" i="0" dirty="0">
                <a:solidFill>
                  <a:srgbClr val="424242"/>
                </a:solidFill>
                <a:effectLst/>
                <a:latin typeface="Segoe Sans"/>
              </a:rPr>
              <a:t>Seattle: Highest sick leave hours at 16%</a:t>
            </a:r>
          </a:p>
          <a:p>
            <a:pPr>
              <a:spcAft>
                <a:spcPts val="650"/>
              </a:spcAft>
              <a:buFont typeface="+mj-lt"/>
              <a:buAutoNum type="arabicPeriod"/>
            </a:pPr>
            <a:r>
              <a:rPr lang="en-GB" b="1" i="0" dirty="0">
                <a:solidFill>
                  <a:srgbClr val="424242"/>
                </a:solidFill>
                <a:effectLst/>
                <a:latin typeface="Segoe Sans"/>
              </a:rPr>
              <a:t>Edmonds: Second highest  at12%</a:t>
            </a:r>
          </a:p>
          <a:p>
            <a:pPr>
              <a:spcAft>
                <a:spcPts val="650"/>
              </a:spcAft>
              <a:buFont typeface="+mj-lt"/>
              <a:buAutoNum type="arabicPeriod"/>
            </a:pPr>
            <a:r>
              <a:rPr lang="en-GB" b="1" i="0" dirty="0">
                <a:solidFill>
                  <a:srgbClr val="424242"/>
                </a:solidFill>
                <a:effectLst/>
                <a:latin typeface="Segoe Sans"/>
              </a:rPr>
              <a:t>Bellevue: Third highest at 8%</a:t>
            </a:r>
          </a:p>
          <a:p>
            <a:pPr>
              <a:spcAft>
                <a:spcPts val="650"/>
              </a:spcAft>
            </a:pPr>
            <a:endParaRPr lang="en-GB" b="1" i="0" dirty="0">
              <a:solidFill>
                <a:srgbClr val="424242"/>
              </a:solidFill>
              <a:effectLst/>
              <a:latin typeface="Segoe Sans"/>
            </a:endParaRPr>
          </a:p>
          <a:p>
            <a:pPr>
              <a:spcAft>
                <a:spcPts val="650"/>
              </a:spcAft>
              <a:buFont typeface="+mj-lt"/>
              <a:buAutoNum type="arabicPeriod"/>
            </a:pPr>
            <a:endParaRPr lang="en-GB" b="1" i="0" dirty="0">
              <a:solidFill>
                <a:srgbClr val="424242"/>
              </a:solidFill>
              <a:effectLst/>
              <a:latin typeface="Segoe Sans"/>
            </a:endParaRPr>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10</a:t>
            </a:fld>
            <a:endParaRPr lang="en-US" noProof="0" dirty="0"/>
          </a:p>
        </p:txBody>
      </p:sp>
    </p:spTree>
    <p:extLst>
      <p:ext uri="{BB962C8B-B14F-4D97-AF65-F5344CB8AC3E}">
        <p14:creationId xmlns:p14="http://schemas.microsoft.com/office/powerpoint/2010/main" val="206693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50"/>
              </a:spcAft>
            </a:pPr>
            <a:r>
              <a:rPr lang="en-GB" b="1" i="0" dirty="0">
                <a:solidFill>
                  <a:srgbClr val="424242"/>
                </a:solidFill>
                <a:effectLst/>
                <a:latin typeface="Segoe Sans"/>
              </a:rPr>
              <a:t>Next, is sick leave by location</a:t>
            </a:r>
          </a:p>
          <a:p>
            <a:pPr>
              <a:spcAft>
                <a:spcPts val="650"/>
              </a:spcAft>
            </a:pPr>
            <a:r>
              <a:rPr lang="en-GB" b="1" i="0" dirty="0">
                <a:solidFill>
                  <a:srgbClr val="424242"/>
                </a:solidFill>
                <a:effectLst/>
                <a:latin typeface="Segoe Sans"/>
              </a:rPr>
              <a:t>top 3 contribute 36% of sick leave </a:t>
            </a:r>
          </a:p>
          <a:p>
            <a:pPr>
              <a:spcAft>
                <a:spcPts val="650"/>
              </a:spcAft>
            </a:pPr>
            <a:r>
              <a:rPr lang="en-GB" b="1" i="0" dirty="0">
                <a:solidFill>
                  <a:srgbClr val="424242"/>
                </a:solidFill>
                <a:effectLst/>
                <a:latin typeface="Segoe Sans"/>
              </a:rPr>
              <a:t>tackling issues at these site would have a significant impact</a:t>
            </a:r>
          </a:p>
          <a:p>
            <a:pPr>
              <a:spcAft>
                <a:spcPts val="650"/>
              </a:spcAft>
            </a:pPr>
            <a:endParaRPr lang="en-GB" b="0" i="0" dirty="0">
              <a:solidFill>
                <a:srgbClr val="424242"/>
              </a:solidFill>
              <a:effectLst/>
              <a:latin typeface="Segoe Sans"/>
            </a:endParaRPr>
          </a:p>
          <a:p>
            <a:pPr>
              <a:spcAft>
                <a:spcPts val="650"/>
              </a:spcAft>
              <a:buFont typeface="+mj-lt"/>
              <a:buAutoNum type="arabicPeriod"/>
            </a:pPr>
            <a:r>
              <a:rPr lang="en-GB" b="1" i="0" dirty="0">
                <a:solidFill>
                  <a:srgbClr val="424242"/>
                </a:solidFill>
                <a:effectLst/>
                <a:latin typeface="Segoe Sans"/>
              </a:rPr>
              <a:t>Seattle: at 16%</a:t>
            </a:r>
          </a:p>
          <a:p>
            <a:pPr>
              <a:spcAft>
                <a:spcPts val="650"/>
              </a:spcAft>
              <a:buFont typeface="+mj-lt"/>
              <a:buAutoNum type="arabicPeriod"/>
            </a:pPr>
            <a:r>
              <a:rPr lang="en-GB" b="1" i="0" dirty="0">
                <a:solidFill>
                  <a:srgbClr val="424242"/>
                </a:solidFill>
                <a:effectLst/>
                <a:latin typeface="Segoe Sans"/>
              </a:rPr>
              <a:t>Edmonds: at12%</a:t>
            </a:r>
          </a:p>
          <a:p>
            <a:pPr>
              <a:spcAft>
                <a:spcPts val="650"/>
              </a:spcAft>
              <a:buFont typeface="+mj-lt"/>
              <a:buAutoNum type="arabicPeriod"/>
            </a:pPr>
            <a:r>
              <a:rPr lang="en-GB" b="1" i="0" dirty="0">
                <a:solidFill>
                  <a:srgbClr val="424242"/>
                </a:solidFill>
                <a:effectLst/>
                <a:latin typeface="Segoe Sans"/>
              </a:rPr>
              <a:t>Bellevue: at 8%</a:t>
            </a:r>
          </a:p>
          <a:p>
            <a:pPr>
              <a:spcBef>
                <a:spcPts val="488"/>
              </a:spcBef>
              <a:spcAft>
                <a:spcPts val="813"/>
              </a:spcAft>
            </a:pPr>
            <a:endParaRPr lang="en-GB" b="0" i="0" dirty="0">
              <a:solidFill>
                <a:srgbClr val="424242"/>
              </a:solidFill>
              <a:effectLst/>
              <a:latin typeface="Segoe Sans"/>
            </a:endParaRPr>
          </a:p>
          <a:p>
            <a:pPr>
              <a:spcBef>
                <a:spcPts val="488"/>
              </a:spcBef>
              <a:spcAft>
                <a:spcPts val="813"/>
              </a:spcAft>
            </a:pPr>
            <a:endParaRPr lang="en-GB" b="0" i="0" dirty="0">
              <a:solidFill>
                <a:srgbClr val="424242"/>
              </a:solidFill>
              <a:effectLst/>
              <a:latin typeface="Segoe Sans"/>
            </a:endParaRPr>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11</a:t>
            </a:fld>
            <a:endParaRPr lang="en-US" noProof="0" dirty="0"/>
          </a:p>
        </p:txBody>
      </p:sp>
    </p:spTree>
    <p:extLst>
      <p:ext uri="{BB962C8B-B14F-4D97-AF65-F5344CB8AC3E}">
        <p14:creationId xmlns:p14="http://schemas.microsoft.com/office/powerpoint/2010/main" val="4183013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Data here shows the correlation  between schedule and actual production variance times</a:t>
            </a:r>
          </a:p>
          <a:p>
            <a:endParaRPr lang="en-GB" b="1" dirty="0"/>
          </a:p>
          <a:p>
            <a:r>
              <a:rPr lang="en-GB" b="1" dirty="0"/>
              <a:t>The data shows that sick leave increases when staff are pushed to finish ahead of scheduled start times.</a:t>
            </a:r>
          </a:p>
          <a:p>
            <a:endParaRPr lang="en-GB" b="1" dirty="0"/>
          </a:p>
          <a:p>
            <a:r>
              <a:rPr lang="en-GB" b="1" dirty="0"/>
              <a:t>When staff work within schedule time frames the sick leave hours drop rapidly.</a:t>
            </a:r>
          </a:p>
          <a:p>
            <a:endParaRPr lang="en-GB" b="1" dirty="0"/>
          </a:p>
          <a:p>
            <a:r>
              <a:rPr lang="en-GB" b="1" dirty="0"/>
              <a:t>Further investigation is required around staff shortages, product demand and management style</a:t>
            </a:r>
          </a:p>
          <a:p>
            <a:endParaRPr lang="en-GB" dirty="0"/>
          </a:p>
          <a:p>
            <a:endParaRPr lang="en-GB" dirty="0"/>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12</a:t>
            </a:fld>
            <a:endParaRPr lang="en-US" noProof="0" dirty="0"/>
          </a:p>
        </p:txBody>
      </p:sp>
    </p:spTree>
    <p:extLst>
      <p:ext uri="{BB962C8B-B14F-4D97-AF65-F5344CB8AC3E}">
        <p14:creationId xmlns:p14="http://schemas.microsoft.com/office/powerpoint/2010/main" val="1387172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Here we look to see what could be causing the issue in manufacturing</a:t>
            </a:r>
          </a:p>
          <a:p>
            <a:endParaRPr lang="en-GB" b="1" dirty="0"/>
          </a:p>
          <a:p>
            <a:r>
              <a:rPr lang="en-GB" b="1" dirty="0"/>
              <a:t>This chart shows the 86% correlation between scrap level and sick leave</a:t>
            </a:r>
          </a:p>
          <a:p>
            <a:endParaRPr lang="en-GB" b="1" dirty="0"/>
          </a:p>
          <a:p>
            <a:r>
              <a:rPr lang="en-GB" b="1" dirty="0"/>
              <a:t>Product 813 closely aligns with high scrap levels</a:t>
            </a:r>
          </a:p>
          <a:p>
            <a:endParaRPr lang="en-GB" b="1" dirty="0"/>
          </a:p>
          <a:p>
            <a:r>
              <a:rPr lang="en-GB" b="1" dirty="0"/>
              <a:t>This might hint work force issues </a:t>
            </a:r>
          </a:p>
          <a:p>
            <a:endParaRPr lang="en-GB" b="1" dirty="0"/>
          </a:p>
          <a:p>
            <a:r>
              <a:rPr lang="en-GB" b="1" dirty="0"/>
              <a:t>High Scrap costs could signify production issues </a:t>
            </a:r>
          </a:p>
          <a:p>
            <a:r>
              <a:rPr lang="en-GB" b="1" dirty="0"/>
              <a:t>which might place strain on workers, </a:t>
            </a:r>
          </a:p>
          <a:p>
            <a:r>
              <a:rPr lang="en-GB" b="1" dirty="0"/>
              <a:t>leading to more sick leave.</a:t>
            </a:r>
          </a:p>
          <a:p>
            <a:endParaRPr lang="en-GB" b="1" dirty="0"/>
          </a:p>
          <a:p>
            <a:endParaRPr lang="en-GB" dirty="0"/>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13</a:t>
            </a:fld>
            <a:endParaRPr lang="en-US" noProof="0" dirty="0"/>
          </a:p>
        </p:txBody>
      </p:sp>
    </p:spTree>
    <p:extLst>
      <p:ext uri="{BB962C8B-B14F-4D97-AF65-F5344CB8AC3E}">
        <p14:creationId xmlns:p14="http://schemas.microsoft.com/office/powerpoint/2010/main" val="38487302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To recap areas of  interest for HR to investigate </a:t>
            </a:r>
          </a:p>
          <a:p>
            <a:r>
              <a:rPr lang="en-GB" b="1" dirty="0"/>
              <a:t>Are:</a:t>
            </a:r>
          </a:p>
          <a:p>
            <a:r>
              <a:rPr lang="en-GB" b="1" dirty="0"/>
              <a:t>Manufacturing at Seattle, Bellevue and Edmonds </a:t>
            </a:r>
          </a:p>
          <a:p>
            <a:r>
              <a:rPr lang="en-GB" b="1" dirty="0"/>
              <a:t>On production lines of 945,804,813 </a:t>
            </a:r>
          </a:p>
          <a:p>
            <a:endParaRPr lang="en-GB" dirty="0"/>
          </a:p>
          <a:p>
            <a:endParaRPr lang="en-GB" dirty="0"/>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14</a:t>
            </a:fld>
            <a:endParaRPr lang="en-US" noProof="0" dirty="0"/>
          </a:p>
        </p:txBody>
      </p:sp>
    </p:spTree>
    <p:extLst>
      <p:ext uri="{BB962C8B-B14F-4D97-AF65-F5344CB8AC3E}">
        <p14:creationId xmlns:p14="http://schemas.microsoft.com/office/powerpoint/2010/main" val="411123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90752">
              <a:defRPr/>
            </a:pPr>
            <a:r>
              <a:rPr lang="en-GB" sz="1300" b="1" dirty="0"/>
              <a:t>Setting KPIs </a:t>
            </a:r>
          </a:p>
          <a:p>
            <a:pPr defTabSz="990752">
              <a:defRPr/>
            </a:pPr>
            <a:r>
              <a:rPr lang="en-GB" sz="1300" b="1" dirty="0"/>
              <a:t>In scrappage and production schedules should impact sick leave hours.</a:t>
            </a:r>
          </a:p>
          <a:p>
            <a:pPr defTabSz="990752">
              <a:defRPr/>
            </a:pPr>
            <a:r>
              <a:rPr lang="en-GB" sz="1300" b="1" dirty="0"/>
              <a:t>Issues can be addressed with wellness programs, workload management, and flexible work hours, to improve employee well-being and productivity. </a:t>
            </a:r>
          </a:p>
          <a:p>
            <a:pPr defTabSz="990752">
              <a:defRPr/>
            </a:pPr>
            <a:r>
              <a:rPr lang="en-GB" sz="1300" b="1" dirty="0"/>
              <a:t>Let's take a proactive steps to create a healthier and more efficient workplace. </a:t>
            </a:r>
          </a:p>
          <a:p>
            <a:r>
              <a:rPr lang="en-GB" b="1" dirty="0"/>
              <a:t>I will now hand you over to ..</a:t>
            </a:r>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15</a:t>
            </a:fld>
            <a:endParaRPr lang="en-US" noProof="0" dirty="0"/>
          </a:p>
        </p:txBody>
      </p:sp>
    </p:spTree>
    <p:extLst>
      <p:ext uri="{BB962C8B-B14F-4D97-AF65-F5344CB8AC3E}">
        <p14:creationId xmlns:p14="http://schemas.microsoft.com/office/powerpoint/2010/main" val="674778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16</a:t>
            </a:fld>
            <a:endParaRPr lang="en-US" noProof="0" dirty="0"/>
          </a:p>
        </p:txBody>
      </p:sp>
    </p:spTree>
    <p:extLst>
      <p:ext uri="{BB962C8B-B14F-4D97-AF65-F5344CB8AC3E}">
        <p14:creationId xmlns:p14="http://schemas.microsoft.com/office/powerpoint/2010/main" val="2510620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The next couple of minutes we will review the following relationship between sick leave and job title</a:t>
            </a:r>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2</a:t>
            </a:fld>
            <a:endParaRPr lang="en-US" noProof="0" dirty="0"/>
          </a:p>
        </p:txBody>
      </p:sp>
    </p:spTree>
    <p:extLst>
      <p:ext uri="{BB962C8B-B14F-4D97-AF65-F5344CB8AC3E}">
        <p14:creationId xmlns:p14="http://schemas.microsoft.com/office/powerpoint/2010/main" val="21515301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1941DE-C08F-BC88-E1E7-521A8FB7ED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38AB10-BA3D-E01E-8439-0AF99D4D1C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D2F212-D0D0-1059-9890-D3F9BE5EA86D}"/>
              </a:ext>
            </a:extLst>
          </p:cNvPr>
          <p:cNvSpPr>
            <a:spLocks noGrp="1"/>
          </p:cNvSpPr>
          <p:nvPr>
            <p:ph type="body" idx="1"/>
          </p:nvPr>
        </p:nvSpPr>
        <p:spPr/>
        <p:txBody>
          <a:bodyPr rtlCol="0"/>
          <a:lstStyle/>
          <a:p>
            <a:pPr rtl="0"/>
            <a:r>
              <a:rPr lang="en-US" b="1" dirty="0"/>
              <a:t>The data covers a time frame from 2006 &amp; 2013 therefore the issues is not resolving overtime.</a:t>
            </a:r>
          </a:p>
          <a:p>
            <a:pPr rtl="0"/>
            <a:r>
              <a:rPr lang="en-US" b="1" dirty="0"/>
              <a:t>Any solution will mainly affect staff based in Washington that work during the day</a:t>
            </a:r>
          </a:p>
          <a:p>
            <a:pPr rtl="0"/>
            <a:r>
              <a:rPr lang="en-US" b="1" dirty="0"/>
              <a:t>It is assumed that properties of “Available sick leave” is based on historical data for the dept and continuing trends.</a:t>
            </a:r>
          </a:p>
        </p:txBody>
      </p:sp>
      <p:sp>
        <p:nvSpPr>
          <p:cNvPr id="4" name="Slide Number Placeholder 3">
            <a:extLst>
              <a:ext uri="{FF2B5EF4-FFF2-40B4-BE49-F238E27FC236}">
                <a16:creationId xmlns:a16="http://schemas.microsoft.com/office/drawing/2014/main" id="{7F4BE1F4-3D72-74B4-9007-45AF918D8CA9}"/>
              </a:ext>
            </a:extLst>
          </p:cNvPr>
          <p:cNvSpPr>
            <a:spLocks noGrp="1"/>
          </p:cNvSpPr>
          <p:nvPr>
            <p:ph type="sldNum" sz="quarter" idx="10"/>
          </p:nvPr>
        </p:nvSpPr>
        <p:spPr/>
        <p:txBody>
          <a:bodyPr rtlCol="0"/>
          <a:lstStyle/>
          <a:p>
            <a:pPr rtl="0"/>
            <a:fld id="{5FD34AC2-3728-4A8B-B58F-6888FAEC3D20}" type="slidenum">
              <a:rPr lang="en-US" noProof="0" smtClean="0"/>
              <a:t>3</a:t>
            </a:fld>
            <a:endParaRPr lang="en-US" noProof="0" dirty="0"/>
          </a:p>
        </p:txBody>
      </p:sp>
    </p:spTree>
    <p:extLst>
      <p:ext uri="{BB962C8B-B14F-4D97-AF65-F5344CB8AC3E}">
        <p14:creationId xmlns:p14="http://schemas.microsoft.com/office/powerpoint/2010/main" val="1510404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50"/>
              </a:spcAft>
              <a:buFont typeface="Arial" panose="020B0604020202020204" pitchFamily="34" charset="0"/>
              <a:buChar char="•"/>
            </a:pPr>
            <a:r>
              <a:rPr lang="en-GB" b="1" i="0" dirty="0">
                <a:solidFill>
                  <a:srgbClr val="424242"/>
                </a:solidFill>
                <a:effectLst/>
                <a:latin typeface="Segoe Sans"/>
              </a:rPr>
              <a:t>This chart compares departments to sick leave</a:t>
            </a:r>
            <a:endParaRPr lang="en-GB" b="0" i="0" dirty="0">
              <a:solidFill>
                <a:srgbClr val="424242"/>
              </a:solidFill>
              <a:effectLst/>
              <a:latin typeface="Segoe Sans"/>
            </a:endParaRPr>
          </a:p>
          <a:p>
            <a:pPr>
              <a:spcAft>
                <a:spcPts val="650"/>
              </a:spcAft>
              <a:buFont typeface="Arial" panose="020B0604020202020204" pitchFamily="34" charset="0"/>
              <a:buChar char="•"/>
            </a:pPr>
            <a:r>
              <a:rPr lang="en-GB" b="1" i="0" dirty="0">
                <a:solidFill>
                  <a:srgbClr val="424242"/>
                </a:solidFill>
                <a:effectLst/>
                <a:latin typeface="Segoe Sans"/>
              </a:rPr>
              <a:t>Production has the highest sick leave hours.</a:t>
            </a:r>
          </a:p>
          <a:p>
            <a:pPr>
              <a:spcAft>
                <a:spcPts val="650"/>
              </a:spcAft>
              <a:buFont typeface="Arial" panose="020B0604020202020204" pitchFamily="34" charset="0"/>
              <a:buChar char="•"/>
            </a:pPr>
            <a:endParaRPr lang="en-GB" b="1" i="0" dirty="0">
              <a:solidFill>
                <a:srgbClr val="424242"/>
              </a:solidFill>
              <a:effectLst/>
              <a:latin typeface="Segoe Sans"/>
            </a:endParaRPr>
          </a:p>
          <a:p>
            <a:endParaRPr lang="en-GB" dirty="0"/>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4</a:t>
            </a:fld>
            <a:endParaRPr lang="en-US" noProof="0" dirty="0"/>
          </a:p>
        </p:txBody>
      </p:sp>
    </p:spTree>
    <p:extLst>
      <p:ext uri="{BB962C8B-B14F-4D97-AF65-F5344CB8AC3E}">
        <p14:creationId xmlns:p14="http://schemas.microsoft.com/office/powerpoint/2010/main" val="294732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488"/>
              </a:spcBef>
              <a:spcAft>
                <a:spcPts val="813"/>
              </a:spcAft>
            </a:pPr>
            <a:r>
              <a:rPr lang="en-GB" b="0" i="0" dirty="0">
                <a:solidFill>
                  <a:srgbClr val="424242"/>
                </a:solidFill>
                <a:effectLst/>
                <a:latin typeface="Segoe Sans"/>
              </a:rPr>
              <a:t>The image is a bar chart titled "Sick Leave by Working Hours" </a:t>
            </a:r>
            <a:r>
              <a:rPr lang="en-GB" b="1" i="0" dirty="0">
                <a:solidFill>
                  <a:srgbClr val="424242"/>
                </a:solidFill>
                <a:effectLst/>
                <a:latin typeface="Segoe Sans"/>
              </a:rPr>
              <a:t>and shows the correlation between departments, working hours, and sick leave hours. </a:t>
            </a:r>
          </a:p>
          <a:p>
            <a:pPr>
              <a:spcBef>
                <a:spcPts val="488"/>
              </a:spcBef>
              <a:spcAft>
                <a:spcPts val="813"/>
              </a:spcAft>
            </a:pPr>
            <a:r>
              <a:rPr lang="en-GB" b="0" i="0" dirty="0">
                <a:solidFill>
                  <a:srgbClr val="424242"/>
                </a:solidFill>
                <a:effectLst/>
                <a:latin typeface="Segoe Sans"/>
              </a:rPr>
              <a:t>Here's a summary:</a:t>
            </a:r>
          </a:p>
          <a:p>
            <a:pPr>
              <a:spcAft>
                <a:spcPts val="650"/>
              </a:spcAft>
              <a:buFont typeface="Arial" panose="020B0604020202020204" pitchFamily="34" charset="0"/>
              <a:buChar char="•"/>
            </a:pPr>
            <a:r>
              <a:rPr lang="en-GB" b="0" i="0" dirty="0">
                <a:solidFill>
                  <a:srgbClr val="424242"/>
                </a:solidFill>
                <a:effectLst/>
                <a:latin typeface="Segoe Sans"/>
              </a:rPr>
              <a:t>Departments: The x-axis lists various departments, including Production, Marketing, Human Resources, Manufacturing, Sales and Marketing, and Research and Development.</a:t>
            </a:r>
          </a:p>
          <a:p>
            <a:pPr>
              <a:spcAft>
                <a:spcPts val="650"/>
              </a:spcAft>
              <a:buFont typeface="Arial" panose="020B0604020202020204" pitchFamily="34" charset="0"/>
              <a:buChar char="•"/>
            </a:pPr>
            <a:r>
              <a:rPr lang="en-GB" b="0" i="0" dirty="0">
                <a:solidFill>
                  <a:srgbClr val="424242"/>
                </a:solidFill>
                <a:effectLst/>
                <a:latin typeface="Segoe Sans"/>
              </a:rPr>
              <a:t>Logarithm of Sick Leave Hours: The y-axis represents the logarithm of sick leave hours.</a:t>
            </a:r>
          </a:p>
          <a:p>
            <a:pPr>
              <a:spcAft>
                <a:spcPts val="650"/>
              </a:spcAft>
              <a:buFont typeface="Arial" panose="020B0604020202020204" pitchFamily="34" charset="0"/>
              <a:buChar char="•"/>
            </a:pPr>
            <a:endParaRPr lang="en-GB" b="0" i="0" dirty="0">
              <a:solidFill>
                <a:srgbClr val="424242"/>
              </a:solidFill>
              <a:effectLst/>
              <a:latin typeface="Segoe Sans"/>
            </a:endParaRPr>
          </a:p>
          <a:p>
            <a:pPr>
              <a:spcBef>
                <a:spcPts val="488"/>
              </a:spcBef>
              <a:spcAft>
                <a:spcPts val="813"/>
              </a:spcAft>
            </a:pPr>
            <a:r>
              <a:rPr lang="en-GB" b="1" i="0" dirty="0">
                <a:solidFill>
                  <a:srgbClr val="424242"/>
                </a:solidFill>
                <a:effectLst/>
                <a:latin typeface="Segoe Sans"/>
              </a:rPr>
              <a:t>Key Observations:</a:t>
            </a:r>
          </a:p>
          <a:p>
            <a:pPr>
              <a:spcAft>
                <a:spcPts val="650"/>
              </a:spcAft>
              <a:buFont typeface="Arial" panose="020B0604020202020204" pitchFamily="34" charset="0"/>
              <a:buChar char="•"/>
            </a:pPr>
            <a:r>
              <a:rPr lang="en-GB" b="1" i="0" dirty="0">
                <a:solidFill>
                  <a:srgbClr val="424242"/>
                </a:solidFill>
                <a:effectLst/>
                <a:latin typeface="Segoe Sans"/>
              </a:rPr>
              <a:t>Production: This department shows the highest sick leave hours.</a:t>
            </a:r>
          </a:p>
          <a:p>
            <a:pPr>
              <a:spcAft>
                <a:spcPts val="650"/>
              </a:spcAft>
              <a:buFont typeface="Arial" panose="020B0604020202020204" pitchFamily="34" charset="0"/>
              <a:buChar char="•"/>
            </a:pPr>
            <a:r>
              <a:rPr lang="en-GB" b="0" i="0" dirty="0">
                <a:solidFill>
                  <a:srgbClr val="424242"/>
                </a:solidFill>
                <a:effectLst/>
                <a:latin typeface="Segoe Sans"/>
              </a:rPr>
              <a:t>Marketing and Human Resources: These departments also have significant sick leave hours, though less than Production.</a:t>
            </a:r>
          </a:p>
          <a:p>
            <a:pPr>
              <a:spcAft>
                <a:spcPts val="650"/>
              </a:spcAft>
              <a:buFont typeface="Arial" panose="020B0604020202020204" pitchFamily="34" charset="0"/>
              <a:buChar char="•"/>
            </a:pPr>
            <a:r>
              <a:rPr lang="en-GB" b="0" i="0" dirty="0">
                <a:solidFill>
                  <a:srgbClr val="424242"/>
                </a:solidFill>
                <a:effectLst/>
                <a:latin typeface="Segoe Sans"/>
              </a:rPr>
              <a:t>Manufacturing, Sales and Marketing, and Research and Development: These departments have lower sick leave hours compared to the others.</a:t>
            </a:r>
          </a:p>
          <a:p>
            <a:endParaRPr lang="en-GB" dirty="0"/>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5</a:t>
            </a:fld>
            <a:endParaRPr lang="en-US" noProof="0" dirty="0"/>
          </a:p>
        </p:txBody>
      </p:sp>
    </p:spTree>
    <p:extLst>
      <p:ext uri="{BB962C8B-B14F-4D97-AF65-F5344CB8AC3E}">
        <p14:creationId xmlns:p14="http://schemas.microsoft.com/office/powerpoint/2010/main" val="1277332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488"/>
              </a:spcBef>
              <a:spcAft>
                <a:spcPts val="813"/>
              </a:spcAft>
            </a:pPr>
            <a:r>
              <a:rPr lang="en-GB" b="0" i="0" dirty="0">
                <a:solidFill>
                  <a:srgbClr val="424242"/>
                </a:solidFill>
                <a:effectLst/>
                <a:latin typeface="Segoe Sans"/>
              </a:rPr>
              <a:t>Key Insights:</a:t>
            </a:r>
          </a:p>
          <a:p>
            <a:pPr>
              <a:spcBef>
                <a:spcPts val="488"/>
              </a:spcBef>
              <a:spcAft>
                <a:spcPts val="813"/>
              </a:spcAft>
            </a:pPr>
            <a:r>
              <a:rPr lang="en-GB" b="1" i="0" dirty="0">
                <a:solidFill>
                  <a:srgbClr val="424242"/>
                </a:solidFill>
                <a:effectLst/>
                <a:latin typeface="Segoe Sans"/>
              </a:rPr>
              <a:t>Gender Differences:</a:t>
            </a:r>
          </a:p>
          <a:p>
            <a:endParaRPr lang="en-GB" dirty="0"/>
          </a:p>
          <a:p>
            <a:r>
              <a:rPr lang="en-GB" dirty="0"/>
              <a:t>On average it appears</a:t>
            </a:r>
          </a:p>
          <a:p>
            <a:endParaRPr lang="en-GB" dirty="0"/>
          </a:p>
          <a:p>
            <a:r>
              <a:rPr lang="en-GB" dirty="0"/>
              <a:t>Among </a:t>
            </a:r>
            <a:r>
              <a:rPr lang="en-GB" b="1" dirty="0"/>
              <a:t>married individuals</a:t>
            </a:r>
            <a:r>
              <a:rPr lang="en-GB" dirty="0"/>
              <a:t>, females take about </a:t>
            </a:r>
            <a:r>
              <a:rPr lang="en-GB" b="1" dirty="0"/>
              <a:t>225 hours</a:t>
            </a:r>
            <a:r>
              <a:rPr lang="en-GB" dirty="0"/>
              <a:t>, while males take closer to </a:t>
            </a:r>
            <a:r>
              <a:rPr lang="en-GB" b="1" dirty="0"/>
              <a:t>230 hours</a:t>
            </a:r>
            <a:r>
              <a:rPr lang="en-GB" dirty="0"/>
              <a:t>.</a:t>
            </a:r>
          </a:p>
          <a:p>
            <a:endParaRPr lang="en-GB" dirty="0"/>
          </a:p>
          <a:p>
            <a:r>
              <a:rPr lang="en-GB" dirty="0"/>
              <a:t>Among </a:t>
            </a:r>
            <a:r>
              <a:rPr lang="en-GB" b="1" dirty="0"/>
              <a:t>single individuals</a:t>
            </a:r>
            <a:r>
              <a:rPr lang="en-GB" dirty="0"/>
              <a:t>, females take around </a:t>
            </a:r>
            <a:r>
              <a:rPr lang="en-GB" b="1" dirty="0"/>
              <a:t>250 hours</a:t>
            </a:r>
            <a:r>
              <a:rPr lang="en-GB" dirty="0"/>
              <a:t>, whereas males take approximately </a:t>
            </a:r>
            <a:r>
              <a:rPr lang="en-GB" b="1" dirty="0"/>
              <a:t>225 hours</a:t>
            </a:r>
          </a:p>
          <a:p>
            <a:endParaRPr lang="en-GB" b="1" dirty="0"/>
          </a:p>
          <a:p>
            <a:r>
              <a:rPr lang="en-GB" b="1" dirty="0"/>
              <a:t>Company wide changes should target both sexes as the bracket in differences is a marginal diff of 20 hours</a:t>
            </a:r>
            <a:endParaRPr lang="en-GB" dirty="0"/>
          </a:p>
          <a:p>
            <a:endParaRPr lang="en-GB" dirty="0"/>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6</a:t>
            </a:fld>
            <a:endParaRPr lang="en-US" noProof="0" dirty="0"/>
          </a:p>
        </p:txBody>
      </p:sp>
    </p:spTree>
    <p:extLst>
      <p:ext uri="{BB962C8B-B14F-4D97-AF65-F5344CB8AC3E}">
        <p14:creationId xmlns:p14="http://schemas.microsoft.com/office/powerpoint/2010/main" val="824901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9"/>
            <a:ext cx="5683250" cy="2137600"/>
          </a:xfrm>
        </p:spPr>
        <p:txBody>
          <a:bodyPr/>
          <a:lstStyle/>
          <a:p>
            <a:pPr>
              <a:spcBef>
                <a:spcPts val="488"/>
              </a:spcBef>
              <a:spcAft>
                <a:spcPts val="813"/>
              </a:spcAft>
            </a:pPr>
            <a:r>
              <a:rPr lang="en-GB" b="1" i="0" dirty="0">
                <a:solidFill>
                  <a:srgbClr val="424242"/>
                </a:solidFill>
                <a:effectLst/>
                <a:latin typeface="Segoe Sans"/>
              </a:rPr>
              <a:t>We can further break this down in a heat map:</a:t>
            </a:r>
          </a:p>
          <a:p>
            <a:pPr>
              <a:spcBef>
                <a:spcPts val="488"/>
              </a:spcBef>
              <a:spcAft>
                <a:spcPts val="813"/>
              </a:spcAft>
            </a:pPr>
            <a:r>
              <a:rPr lang="en-GB" b="1" i="0" dirty="0">
                <a:solidFill>
                  <a:srgbClr val="424242"/>
                </a:solidFill>
                <a:effectLst/>
                <a:latin typeface="Segoe Sans"/>
              </a:rPr>
              <a:t>Looking at departments, gender and marital status. </a:t>
            </a:r>
          </a:p>
          <a:p>
            <a:pPr>
              <a:spcBef>
                <a:spcPts val="488"/>
              </a:spcBef>
              <a:spcAft>
                <a:spcPts val="813"/>
              </a:spcAft>
            </a:pPr>
            <a:r>
              <a:rPr lang="en-GB" b="1" i="0" dirty="0">
                <a:solidFill>
                  <a:srgbClr val="424242"/>
                </a:solidFill>
                <a:effectLst/>
                <a:latin typeface="Segoe Sans"/>
              </a:rPr>
              <a:t>key insights are:</a:t>
            </a:r>
          </a:p>
          <a:p>
            <a:pPr>
              <a:spcAft>
                <a:spcPts val="650"/>
              </a:spcAft>
              <a:buFont typeface="Arial" panose="020B0604020202020204" pitchFamily="34" charset="0"/>
              <a:buChar char="•"/>
            </a:pPr>
            <a:r>
              <a:rPr lang="en-GB" b="1" i="0" dirty="0">
                <a:solidFill>
                  <a:srgbClr val="424242"/>
                </a:solidFill>
                <a:effectLst/>
                <a:latin typeface="Segoe Sans"/>
              </a:rPr>
              <a:t>Production department shows the highest sick leave </a:t>
            </a:r>
          </a:p>
          <a:p>
            <a:pPr>
              <a:spcAft>
                <a:spcPts val="650"/>
              </a:spcAft>
              <a:buFont typeface="Arial" panose="020B0604020202020204" pitchFamily="34" charset="0"/>
              <a:buChar char="•"/>
            </a:pPr>
            <a:r>
              <a:rPr lang="en-GB" b="1" i="0" dirty="0">
                <a:solidFill>
                  <a:srgbClr val="424242"/>
                </a:solidFill>
                <a:effectLst/>
                <a:latin typeface="Segoe Sans"/>
              </a:rPr>
              <a:t>With single males being the main contributor</a:t>
            </a:r>
          </a:p>
          <a:p>
            <a:pPr>
              <a:spcAft>
                <a:spcPts val="650"/>
              </a:spcAft>
              <a:buFont typeface="Arial" panose="020B0604020202020204" pitchFamily="34" charset="0"/>
              <a:buChar char="•"/>
            </a:pPr>
            <a:r>
              <a:rPr lang="en-GB" b="1" i="0" dirty="0">
                <a:solidFill>
                  <a:srgbClr val="424242"/>
                </a:solidFill>
                <a:effectLst/>
                <a:latin typeface="Segoe Sans"/>
              </a:rPr>
              <a:t>Followed by married females </a:t>
            </a:r>
          </a:p>
          <a:p>
            <a:pPr>
              <a:spcAft>
                <a:spcPts val="650"/>
              </a:spcAft>
            </a:pPr>
            <a:endParaRPr lang="en-GB" b="1" i="0" dirty="0">
              <a:solidFill>
                <a:srgbClr val="424242"/>
              </a:solidFill>
              <a:effectLst/>
              <a:latin typeface="Segoe Sans"/>
            </a:endParaRPr>
          </a:p>
          <a:p>
            <a:pPr>
              <a:spcAft>
                <a:spcPts val="650"/>
              </a:spcAft>
            </a:pPr>
            <a:endParaRPr lang="en-GB" b="0" i="0" dirty="0">
              <a:solidFill>
                <a:srgbClr val="424242"/>
              </a:solidFill>
              <a:effectLst/>
              <a:latin typeface="Segoe Sans"/>
            </a:endParaRPr>
          </a:p>
          <a:p>
            <a:endParaRPr lang="en-GB" dirty="0"/>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7</a:t>
            </a:fld>
            <a:endParaRPr lang="en-US" noProof="0" dirty="0"/>
          </a:p>
        </p:txBody>
      </p:sp>
    </p:spTree>
    <p:extLst>
      <p:ext uri="{BB962C8B-B14F-4D97-AF65-F5344CB8AC3E}">
        <p14:creationId xmlns:p14="http://schemas.microsoft.com/office/powerpoint/2010/main" val="31817951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925407"/>
            <a:ext cx="5683250" cy="1316583"/>
          </a:xfrm>
        </p:spPr>
        <p:txBody>
          <a:bodyPr/>
          <a:lstStyle/>
          <a:p>
            <a:r>
              <a:rPr lang="en-GB" b="1" dirty="0"/>
              <a:t>As a company, When looking organisation level.</a:t>
            </a:r>
          </a:p>
          <a:p>
            <a:endParaRPr lang="en-GB" b="1" dirty="0"/>
          </a:p>
          <a:p>
            <a:r>
              <a:rPr lang="en-GB" b="1" dirty="0"/>
              <a:t>Married employees contribute more to sick leave</a:t>
            </a:r>
          </a:p>
          <a:p>
            <a:endParaRPr lang="en-GB" dirty="0"/>
          </a:p>
          <a:p>
            <a:r>
              <a:rPr lang="en-GB" b="1" dirty="0"/>
              <a:t>With males being the main focus - at lower level- of the organisation</a:t>
            </a:r>
          </a:p>
          <a:p>
            <a:endParaRPr lang="en-GB" b="1" dirty="0"/>
          </a:p>
          <a:p>
            <a:endParaRPr lang="en-GB" b="1" i="0" dirty="0">
              <a:solidFill>
                <a:srgbClr val="424242"/>
              </a:solidFill>
              <a:effectLst/>
              <a:latin typeface="Segoe Sans"/>
            </a:endParaRPr>
          </a:p>
          <a:p>
            <a:endParaRPr lang="en-GB" b="1" dirty="0"/>
          </a:p>
        </p:txBody>
      </p:sp>
      <p:sp>
        <p:nvSpPr>
          <p:cNvPr id="4" name="Slide Number Placeholder 3"/>
          <p:cNvSpPr>
            <a:spLocks noGrp="1"/>
          </p:cNvSpPr>
          <p:nvPr>
            <p:ph type="sldNum" sz="quarter" idx="5"/>
          </p:nvPr>
        </p:nvSpPr>
        <p:spPr/>
        <p:txBody>
          <a:bodyPr/>
          <a:lstStyle/>
          <a:p>
            <a:pPr rtl="0"/>
            <a:fld id="{5FD34AC2-3728-4A8B-B58F-6888FAEC3D20}" type="slidenum">
              <a:rPr lang="en-US" noProof="0" smtClean="0"/>
              <a:t>8</a:t>
            </a:fld>
            <a:endParaRPr lang="en-US" noProof="0" dirty="0"/>
          </a:p>
        </p:txBody>
      </p:sp>
    </p:spTree>
    <p:extLst>
      <p:ext uri="{BB962C8B-B14F-4D97-AF65-F5344CB8AC3E}">
        <p14:creationId xmlns:p14="http://schemas.microsoft.com/office/powerpoint/2010/main" val="1710276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C8D8EC-2EDD-07B1-A71B-4EA8D5C893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AA9980-51B9-A14F-CAC1-49532CBEDD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EA37CD-4ABF-BD92-4DF9-B8FA87D94AA9}"/>
              </a:ext>
            </a:extLst>
          </p:cNvPr>
          <p:cNvSpPr>
            <a:spLocks noGrp="1"/>
          </p:cNvSpPr>
          <p:nvPr>
            <p:ph type="body" idx="1"/>
          </p:nvPr>
        </p:nvSpPr>
        <p:spPr/>
        <p:txBody>
          <a:bodyPr rtlCol="0"/>
          <a:lstStyle/>
          <a:p>
            <a:pPr rtl="0"/>
            <a:r>
              <a:rPr lang="en-US" b="1" dirty="0"/>
              <a:t>This pie graph shows the relationship between working patterns and sick leave</a:t>
            </a:r>
          </a:p>
          <a:p>
            <a:pPr rtl="0"/>
            <a:endParaRPr lang="en-US" b="1" dirty="0"/>
          </a:p>
          <a:p>
            <a:pPr rtl="0"/>
            <a:r>
              <a:rPr lang="en-US" b="1" dirty="0"/>
              <a:t>Showing Day shift contribute 60% of sick leave</a:t>
            </a:r>
          </a:p>
        </p:txBody>
      </p:sp>
      <p:sp>
        <p:nvSpPr>
          <p:cNvPr id="4" name="Slide Number Placeholder 3">
            <a:extLst>
              <a:ext uri="{FF2B5EF4-FFF2-40B4-BE49-F238E27FC236}">
                <a16:creationId xmlns:a16="http://schemas.microsoft.com/office/drawing/2014/main" id="{795C32E1-69C0-119C-D99D-D2F557939432}"/>
              </a:ext>
            </a:extLst>
          </p:cNvPr>
          <p:cNvSpPr>
            <a:spLocks noGrp="1"/>
          </p:cNvSpPr>
          <p:nvPr>
            <p:ph type="sldNum" sz="quarter" idx="10"/>
          </p:nvPr>
        </p:nvSpPr>
        <p:spPr/>
        <p:txBody>
          <a:bodyPr rtlCol="0"/>
          <a:lstStyle/>
          <a:p>
            <a:pPr rtl="0"/>
            <a:fld id="{5FD34AC2-3728-4A8B-B58F-6888FAEC3D20}" type="slidenum">
              <a:rPr lang="en-US" noProof="0" smtClean="0"/>
              <a:t>9</a:t>
            </a:fld>
            <a:endParaRPr lang="en-US" noProof="0" dirty="0"/>
          </a:p>
        </p:txBody>
      </p:sp>
    </p:spTree>
    <p:extLst>
      <p:ext uri="{BB962C8B-B14F-4D97-AF65-F5344CB8AC3E}">
        <p14:creationId xmlns:p14="http://schemas.microsoft.com/office/powerpoint/2010/main" val="43249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a:t>Click to edit Master subtitle style</a:t>
            </a:r>
            <a:endParaRPr lang="en-US" dirty="0"/>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r>
              <a:rPr lang="en-US"/>
              <a:t>10/16/2019</a:t>
            </a:r>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Vertical Text Placeholder 2"/>
          <p:cNvSpPr>
            <a:spLocks noGrp="1"/>
          </p:cNvSpPr>
          <p:nvPr>
            <p:ph type="body" orient="vert" idx="1"/>
          </p:nvPr>
        </p:nvSpPr>
        <p:spPr/>
        <p:txBody>
          <a:bodyPr vert="eaVert"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Content Placeholder 2"/>
          <p:cNvSpPr>
            <a:spLocks noGrp="1"/>
          </p:cNvSpPr>
          <p:nvPr>
            <p:ph idx="1"/>
          </p:nvPr>
        </p:nvSpPr>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a:t>Click to edit Master text styles</a:t>
            </a:r>
          </a:p>
        </p:txBody>
      </p:sp>
      <p:sp>
        <p:nvSpPr>
          <p:cNvPr id="4" name="Date Placeholder 3"/>
          <p:cNvSpPr>
            <a:spLocks noGrp="1"/>
          </p:cNvSpPr>
          <p:nvPr>
            <p:ph type="dt" sz="half" idx="10"/>
          </p:nvPr>
        </p:nvSpPr>
        <p:spPr/>
        <p:txBody>
          <a:bodyPr rtlCol="0"/>
          <a:lstStyle/>
          <a:p>
            <a:pPr rtl="0"/>
            <a:r>
              <a:rPr lang="en-US"/>
              <a:t>10/16/2019</a:t>
            </a:r>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5" name="Date Placeholder 4"/>
          <p:cNvSpPr>
            <a:spLocks noGrp="1"/>
          </p:cNvSpPr>
          <p:nvPr>
            <p:ph type="dt" sz="half" idx="10"/>
          </p:nvPr>
        </p:nvSpPr>
        <p:spPr/>
        <p:txBody>
          <a:bodyPr rtlCol="0"/>
          <a:lstStyle/>
          <a:p>
            <a:pPr rtl="0"/>
            <a:r>
              <a:rPr lang="en-US"/>
              <a:t>10/16/2019</a:t>
            </a:r>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7" name="Date Placeholder 6"/>
          <p:cNvSpPr>
            <a:spLocks noGrp="1"/>
          </p:cNvSpPr>
          <p:nvPr>
            <p:ph type="dt" sz="half" idx="10"/>
          </p:nvPr>
        </p:nvSpPr>
        <p:spPr/>
        <p:txBody>
          <a:bodyPr rtlCol="0"/>
          <a:lstStyle/>
          <a:p>
            <a:pPr rtl="0"/>
            <a:r>
              <a:rPr lang="en-US"/>
              <a:t>10/16/2019</a:t>
            </a:r>
            <a:endParaRPr lang="en-US" dirty="0"/>
          </a:p>
        </p:txBody>
      </p:sp>
      <p:sp>
        <p:nvSpPr>
          <p:cNvPr id="8" name="Footer Placeholder 7"/>
          <p:cNvSpPr>
            <a:spLocks noGrp="1"/>
          </p:cNvSpPr>
          <p:nvPr>
            <p:ph type="ftr" sz="quarter" idx="11"/>
          </p:nvPr>
        </p:nvSpPr>
        <p:spPr/>
        <p:txBody>
          <a:bodyPr rtlCol="0"/>
          <a:lstStyle/>
          <a:p>
            <a:pPr rtl="0"/>
            <a:endParaRPr lang="en-US" dirty="0"/>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Date Placeholder 2"/>
          <p:cNvSpPr>
            <a:spLocks noGrp="1"/>
          </p:cNvSpPr>
          <p:nvPr>
            <p:ph type="dt" sz="half" idx="10"/>
          </p:nvPr>
        </p:nvSpPr>
        <p:spPr/>
        <p:txBody>
          <a:bodyPr rtlCol="0"/>
          <a:lstStyle/>
          <a:p>
            <a:pPr rtl="0"/>
            <a:r>
              <a:rPr lang="en-US"/>
              <a:t>10/16/2019</a:t>
            </a:r>
            <a:endParaRPr lang="en-US" dirty="0"/>
          </a:p>
        </p:txBody>
      </p:sp>
      <p:sp>
        <p:nvSpPr>
          <p:cNvPr id="4" name="Footer Placeholder 3"/>
          <p:cNvSpPr>
            <a:spLocks noGrp="1"/>
          </p:cNvSpPr>
          <p:nvPr>
            <p:ph type="ftr" sz="quarter" idx="11"/>
          </p:nvPr>
        </p:nvSpPr>
        <p:spPr/>
        <p:txBody>
          <a:bodyPr rtlCol="0"/>
          <a:lstStyle/>
          <a:p>
            <a:pPr rtl="0"/>
            <a:endParaRPr lang="en-US" dirty="0"/>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endParaRPr lang="en-US" dirty="0"/>
          </a:p>
        </p:txBody>
      </p:sp>
      <p:sp>
        <p:nvSpPr>
          <p:cNvPr id="3" name="Footer Placeholder 2"/>
          <p:cNvSpPr>
            <a:spLocks noGrp="1"/>
          </p:cNvSpPr>
          <p:nvPr>
            <p:ph type="ftr" sz="quarter" idx="11"/>
          </p:nvPr>
        </p:nvSpPr>
        <p:spPr/>
        <p:txBody>
          <a:bodyPr rtlCol="0"/>
          <a:lstStyle/>
          <a:p>
            <a:pPr rtl="0"/>
            <a:endParaRPr lang="en-US" dirty="0"/>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US"/>
              <a:t>Click icon to add picture</a:t>
            </a:r>
            <a:endParaRPr lang="en-US" dirty="0"/>
          </a:p>
        </p:txBody>
      </p:sp>
      <p:sp>
        <p:nvSpPr>
          <p:cNvPr id="2" name="Date Placeholder 1"/>
          <p:cNvSpPr>
            <a:spLocks noGrp="1"/>
          </p:cNvSpPr>
          <p:nvPr>
            <p:ph type="dt" sz="half" idx="10"/>
          </p:nvPr>
        </p:nvSpPr>
        <p:spPr/>
        <p:txBody>
          <a:bodyPr rtlCol="0"/>
          <a:lstStyle/>
          <a:p>
            <a:pPr rtl="0"/>
            <a:r>
              <a:rPr lang="en-US"/>
              <a:t>10/16/2019</a:t>
            </a:r>
            <a:endParaRPr lang="en-US" dirty="0"/>
          </a:p>
        </p:txBody>
      </p:sp>
      <p:sp>
        <p:nvSpPr>
          <p:cNvPr id="3" name="Footer Placeholder 2"/>
          <p:cNvSpPr>
            <a:spLocks noGrp="1"/>
          </p:cNvSpPr>
          <p:nvPr>
            <p:ph type="ftr" sz="quarter" idx="11"/>
          </p:nvPr>
        </p:nvSpPr>
        <p:spPr/>
        <p:txBody>
          <a:bodyPr rtlCol="0"/>
          <a:lstStyle/>
          <a:p>
            <a:pPr rtl="0"/>
            <a:endParaRPr lang="en-US" dirty="0"/>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r>
              <a:rPr lang="en-US"/>
              <a:t>10/16/2019</a:t>
            </a:r>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chart" Target="../charts/chart4.xml"/></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8.jpeg"/><Relationship Id="rId7" Type="http://schemas.openxmlformats.org/officeDocument/2006/relationships/diagramColors" Target="../diagrams/colors1.xml"/><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8.jpeg"/><Relationship Id="rId7" Type="http://schemas.openxmlformats.org/officeDocument/2006/relationships/diagramColors" Target="../diagrams/colors2.xml"/><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chart" Target="../charts/chart3.xml"/><Relationship Id="rId5" Type="http://schemas.openxmlformats.org/officeDocument/2006/relationships/chart" Target="../charts/chart2.xml"/><Relationship Id="rId10" Type="http://schemas.openxmlformats.org/officeDocument/2006/relationships/image" Target="../media/image5.svg"/><Relationship Id="rId4" Type="http://schemas.openxmlformats.org/officeDocument/2006/relationships/chart" Target="../charts/chart1.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microsoft.com/office/2007/relationships/hdphoto" Target="../media/hdphoto2.wdp"/><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microsoft.com/office/2007/relationships/hdphoto" Target="../media/hdphoto3.wdp"/><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1.png"/><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microsoft.com/office/2007/relationships/hdphoto" Target="../media/hdphoto4.wdp"/><Relationship Id="rId11" Type="http://schemas.openxmlformats.org/officeDocument/2006/relationships/image" Target="../media/image18.png"/><Relationship Id="rId5" Type="http://schemas.openxmlformats.org/officeDocument/2006/relationships/image" Target="../media/image13.png"/><Relationship Id="rId10" Type="http://schemas.openxmlformats.org/officeDocument/2006/relationships/image" Target="../media/image17.svg"/><Relationship Id="rId4" Type="http://schemas.openxmlformats.org/officeDocument/2006/relationships/image" Target="../media/image12.jpeg"/><Relationship Id="rId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close up of a tree trunk&#10;&#10;AI-generated content may be incorrect.">
            <a:extLst>
              <a:ext uri="{FF2B5EF4-FFF2-40B4-BE49-F238E27FC236}">
                <a16:creationId xmlns:a16="http://schemas.microsoft.com/office/drawing/2014/main" id="{90CD5176-FE6B-CAC5-5E49-55E9835D97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05000"/>
            <a:ext cx="12192000" cy="3048000"/>
          </a:xfrm>
          <a:prstGeom prst="rect">
            <a:avLst/>
          </a:prstGeom>
        </p:spPr>
      </p:pic>
      <p:sp>
        <p:nvSpPr>
          <p:cNvPr id="19" name="Rectangle 18">
            <a:extLst>
              <a:ext uri="{C183D7F6-B498-43B3-948B-1728B52AA6E4}">
                <adec:decorative xmlns:adec="http://schemas.microsoft.com/office/drawing/2017/decorative" val="1"/>
              </a:ext>
            </a:extLst>
          </p:cNvPr>
          <p:cNvSpPr/>
          <p:nvPr/>
        </p:nvSpPr>
        <p:spPr>
          <a:xfrm>
            <a:off x="-13929"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7" name="TextBox 6"/>
          <p:cNvSpPr txBox="1"/>
          <p:nvPr/>
        </p:nvSpPr>
        <p:spPr>
          <a:xfrm>
            <a:off x="3067934" y="3444079"/>
            <a:ext cx="6056146" cy="677108"/>
          </a:xfrm>
          <a:prstGeom prst="rect">
            <a:avLst/>
          </a:prstGeom>
          <a:noFill/>
        </p:spPr>
        <p:txBody>
          <a:bodyPr wrap="none" lIns="0" tIns="0" rIns="0" bIns="0" rtlCol="0">
            <a:spAutoFit/>
          </a:bodyPr>
          <a:lstStyle/>
          <a:p>
            <a:pPr algn="ctr" rtl="0">
              <a:tabLst>
                <a:tab pos="347663" algn="l"/>
              </a:tabLst>
            </a:pPr>
            <a:r>
              <a:rPr lang="en-GB" sz="4400" b="1" dirty="0">
                <a:solidFill>
                  <a:schemeClr val="bg1"/>
                </a:solidFill>
                <a:latin typeface="+mj-lt"/>
              </a:rPr>
              <a:t>Adventure Works 2019</a:t>
            </a:r>
            <a:endParaRPr lang="en-gb" sz="4400" b="1" dirty="0">
              <a:solidFill>
                <a:schemeClr val="bg1"/>
              </a:solidFill>
              <a:latin typeface="+mj-lt"/>
            </a:endParaRPr>
          </a:p>
        </p:txBody>
      </p:sp>
      <p:sp>
        <p:nvSpPr>
          <p:cNvPr id="21" name="TextBox 20"/>
          <p:cNvSpPr txBox="1"/>
          <p:nvPr/>
        </p:nvSpPr>
        <p:spPr>
          <a:xfrm>
            <a:off x="4203020" y="4150067"/>
            <a:ext cx="3785973" cy="307777"/>
          </a:xfrm>
          <a:prstGeom prst="rect">
            <a:avLst/>
          </a:prstGeom>
          <a:noFill/>
        </p:spPr>
        <p:txBody>
          <a:bodyPr wrap="none" lIns="0" tIns="0" rIns="0" bIns="0" rtlCol="0">
            <a:spAutoFit/>
          </a:bodyPr>
          <a:lstStyle/>
          <a:p>
            <a:pPr algn="ctr" rtl="0">
              <a:tabLst>
                <a:tab pos="347663" algn="l"/>
              </a:tabLst>
            </a:pPr>
            <a:r>
              <a:rPr lang="en-gb" sz="2000" dirty="0">
                <a:solidFill>
                  <a:schemeClr val="bg1"/>
                </a:solidFill>
              </a:rPr>
              <a:t>Sick Leave By Job Title Presentation</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55C11-521C-D912-C338-D3A69CD811E5}"/>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765F033D-B0CB-20B1-76E2-4995CE44A867}"/>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Segoe UI Light"/>
                <a:ea typeface="+mn-ea"/>
                <a:cs typeface="+mn-cs"/>
              </a:rPr>
              <a:t>Adventure Works 2019 </a:t>
            </a:r>
          </a:p>
        </p:txBody>
      </p:sp>
      <p:pic>
        <p:nvPicPr>
          <p:cNvPr id="12" name="Picture 11">
            <a:extLst>
              <a:ext uri="{FF2B5EF4-FFF2-40B4-BE49-F238E27FC236}">
                <a16:creationId xmlns:a16="http://schemas.microsoft.com/office/drawing/2014/main" id="{A736CB65-85D1-A46D-10FA-AC09C6C950D8}"/>
              </a:ext>
            </a:extLst>
          </p:cNvPr>
          <p:cNvPicPr>
            <a:picLocks noChangeAspect="1"/>
          </p:cNvPicPr>
          <p:nvPr/>
        </p:nvPicPr>
        <p:blipFill>
          <a:blip r:embed="rId3">
            <a:duotone>
              <a:schemeClr val="accent5">
                <a:shade val="45000"/>
                <a:satMod val="135000"/>
              </a:schemeClr>
              <a:prstClr val="white"/>
            </a:duotone>
          </a:blip>
          <a:stretch>
            <a:fillRect/>
          </a:stretch>
        </p:blipFill>
        <p:spPr>
          <a:xfrm>
            <a:off x="585216" y="890080"/>
            <a:ext cx="11021568" cy="55149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scene3d>
            <a:camera prst="orthographicFront"/>
            <a:lightRig rig="threePt" dir="t"/>
          </a:scene3d>
          <a:sp3d>
            <a:bevelT prst="convex"/>
          </a:sp3d>
        </p:spPr>
      </p:pic>
      <p:sp>
        <p:nvSpPr>
          <p:cNvPr id="4" name="Title 1">
            <a:extLst>
              <a:ext uri="{FF2B5EF4-FFF2-40B4-BE49-F238E27FC236}">
                <a16:creationId xmlns:a16="http://schemas.microsoft.com/office/drawing/2014/main" id="{FE53C71E-0323-0E68-BDCC-4C3335581920}"/>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(e) Sick Leave By Location</a:t>
            </a:r>
          </a:p>
        </p:txBody>
      </p:sp>
    </p:spTree>
    <p:extLst>
      <p:ext uri="{BB962C8B-B14F-4D97-AF65-F5344CB8AC3E}">
        <p14:creationId xmlns:p14="http://schemas.microsoft.com/office/powerpoint/2010/main" val="611769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60000">
              <a:srgbClr val="1F2229">
                <a:alpha val="60000"/>
              </a:srgbClr>
            </a:gs>
            <a:gs pos="18000">
              <a:srgbClr val="1F2229">
                <a:alpha val="91765"/>
              </a:srgbClr>
            </a:gs>
          </a:gsLst>
          <a:lin ang="16200000" scaled="1"/>
        </a:gradFill>
        <a:effectLst/>
      </p:bgPr>
    </p:bg>
    <p:spTree>
      <p:nvGrpSpPr>
        <p:cNvPr id="1" name=""/>
        <p:cNvGrpSpPr/>
        <p:nvPr/>
      </p:nvGrpSpPr>
      <p:grpSpPr>
        <a:xfrm>
          <a:off x="0" y="0"/>
          <a:ext cx="0" cy="0"/>
          <a:chOff x="0" y="0"/>
          <a:chExt cx="0" cy="0"/>
        </a:xfrm>
      </p:grpSpPr>
      <p:pic>
        <p:nvPicPr>
          <p:cNvPr id="4" name="Picture 3" descr="A graph of a number of people&#10;&#10;AI-generated content may be incorrect.">
            <a:extLst>
              <a:ext uri="{FF2B5EF4-FFF2-40B4-BE49-F238E27FC236}">
                <a16:creationId xmlns:a16="http://schemas.microsoft.com/office/drawing/2014/main" id="{254A3AEC-6DE9-A2C7-749C-64B048D17965}"/>
              </a:ext>
            </a:extLst>
          </p:cNvPr>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838201" y="938784"/>
            <a:ext cx="9829808" cy="54010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itle 1">
            <a:extLst>
              <a:ext uri="{FF2B5EF4-FFF2-40B4-BE49-F238E27FC236}">
                <a16:creationId xmlns:a16="http://schemas.microsoft.com/office/drawing/2014/main" id="{4BD15F66-79D0-5766-1038-82ACBA8E1B39}"/>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(e) Sick Leave By Location</a:t>
            </a:r>
          </a:p>
        </p:txBody>
      </p:sp>
    </p:spTree>
    <p:extLst>
      <p:ext uri="{BB962C8B-B14F-4D97-AF65-F5344CB8AC3E}">
        <p14:creationId xmlns:p14="http://schemas.microsoft.com/office/powerpoint/2010/main" val="3547643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832FB8C-1D5E-A8A1-3395-D4B13E43C77F}"/>
              </a:ext>
            </a:extLst>
          </p:cNvPr>
          <p:cNvPicPr>
            <a:picLocks noChangeAspect="1"/>
          </p:cNvPicPr>
          <p:nvPr/>
        </p:nvPicPr>
        <p:blipFill>
          <a:blip r:embed="rId3"/>
          <a:stretch>
            <a:fillRect/>
          </a:stretch>
        </p:blipFill>
        <p:spPr>
          <a:xfrm>
            <a:off x="0" y="0"/>
            <a:ext cx="12192000" cy="6857999"/>
          </a:xfrm>
          <a:prstGeom prst="rect">
            <a:avLst/>
          </a:prstGeom>
        </p:spPr>
      </p:pic>
      <p:pic>
        <p:nvPicPr>
          <p:cNvPr id="5" name="Picture 4" descr="A graph with numbers and a chart with red dots&#10;&#10;AI-generated content may be incorrect.">
            <a:extLst>
              <a:ext uri="{FF2B5EF4-FFF2-40B4-BE49-F238E27FC236}">
                <a16:creationId xmlns:a16="http://schemas.microsoft.com/office/drawing/2014/main" id="{E3B04B97-CB2C-159B-B6CE-CE41FAEBD1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8784" y="938783"/>
            <a:ext cx="10035540" cy="5281043"/>
          </a:xfrm>
          <a:prstGeom prst="rect">
            <a:avLst/>
          </a:prstGeom>
          <a:scene3d>
            <a:camera prst="orthographicFront"/>
            <a:lightRig rig="threePt" dir="t"/>
          </a:scene3d>
          <a:sp3d>
            <a:bevelT prst="angle"/>
          </a:sp3d>
        </p:spPr>
      </p:pic>
      <p:sp>
        <p:nvSpPr>
          <p:cNvPr id="3" name="Title 1">
            <a:extLst>
              <a:ext uri="{FF2B5EF4-FFF2-40B4-BE49-F238E27FC236}">
                <a16:creationId xmlns:a16="http://schemas.microsoft.com/office/drawing/2014/main" id="{3676B4F0-F14F-0B31-17B8-70AD2BD7AFDF}"/>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(f) Sick Leave By Scrappage</a:t>
            </a:r>
          </a:p>
        </p:txBody>
      </p:sp>
      <p:sp>
        <p:nvSpPr>
          <p:cNvPr id="4" name="Footer Placeholder 3">
            <a:extLst>
              <a:ext uri="{FF2B5EF4-FFF2-40B4-BE49-F238E27FC236}">
                <a16:creationId xmlns:a16="http://schemas.microsoft.com/office/drawing/2014/main" id="{AFF72DF2-CE1E-3CC6-565A-78A226654953}"/>
              </a:ext>
            </a:extLst>
          </p:cNvPr>
          <p:cNvSpPr>
            <a:spLocks noGrp="1"/>
          </p:cNvSpPr>
          <p:nvPr>
            <p:ph type="ftr" sz="quarter" idx="11"/>
          </p:nvPr>
        </p:nvSpPr>
        <p:spPr/>
        <p:txBody>
          <a:bodyPr/>
          <a:lstStyle/>
          <a:p>
            <a:pPr rtl="0"/>
            <a:r>
              <a:rPr lang="en-US"/>
              <a:t>Adventure Works 2019 </a:t>
            </a:r>
          </a:p>
        </p:txBody>
      </p:sp>
      <p:sp>
        <p:nvSpPr>
          <p:cNvPr id="7" name="Slide Number Placeholder 6">
            <a:extLst>
              <a:ext uri="{FF2B5EF4-FFF2-40B4-BE49-F238E27FC236}">
                <a16:creationId xmlns:a16="http://schemas.microsoft.com/office/drawing/2014/main" id="{33F92AD6-41F6-1473-7C6C-6B18C57457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rtl="0">
              <a:defRPr lang="en-gb"/>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Team 2 Analytics Avengers</a:t>
            </a:r>
          </a:p>
        </p:txBody>
      </p:sp>
    </p:spTree>
    <p:extLst>
      <p:ext uri="{BB962C8B-B14F-4D97-AF65-F5344CB8AC3E}">
        <p14:creationId xmlns:p14="http://schemas.microsoft.com/office/powerpoint/2010/main" val="199314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6A7F6DB-F949-7BA9-66BF-6D21F5F36795}"/>
              </a:ex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pic>
        <p:nvPicPr>
          <p:cNvPr id="4" name="Picture 3">
            <a:extLst>
              <a:ext uri="{FF2B5EF4-FFF2-40B4-BE49-F238E27FC236}">
                <a16:creationId xmlns:a16="http://schemas.microsoft.com/office/drawing/2014/main" id="{D4F06E9D-FAE9-AEE9-205D-345CEA49B100}"/>
              </a:ext>
            </a:extLst>
          </p:cNvPr>
          <p:cNvPicPr>
            <a:picLocks noChangeAspect="1"/>
          </p:cNvPicPr>
          <p:nvPr/>
        </p:nvPicPr>
        <p:blipFill>
          <a:blip r:embed="rId3">
            <a:duotone>
              <a:schemeClr val="accent5">
                <a:shade val="45000"/>
                <a:satMod val="135000"/>
              </a:schemeClr>
              <a:prstClr val="white"/>
            </a:duotone>
          </a:blip>
          <a:stretch>
            <a:fillRect/>
          </a:stretch>
        </p:blipFill>
        <p:spPr>
          <a:xfrm>
            <a:off x="601442" y="1499616"/>
            <a:ext cx="5154140" cy="4521600"/>
          </a:xfrm>
          <a:prstGeom prst="rect">
            <a:avLst/>
          </a:prstGeom>
        </p:spPr>
      </p:pic>
      <p:graphicFrame>
        <p:nvGraphicFramePr>
          <p:cNvPr id="5" name="Chart 4">
            <a:extLst>
              <a:ext uri="{FF2B5EF4-FFF2-40B4-BE49-F238E27FC236}">
                <a16:creationId xmlns:a16="http://schemas.microsoft.com/office/drawing/2014/main" id="{5B1549EB-26D5-7728-D27E-DF153A60B6F6}"/>
              </a:ext>
            </a:extLst>
          </p:cNvPr>
          <p:cNvGraphicFramePr>
            <a:graphicFrameLocks/>
          </p:cNvGraphicFramePr>
          <p:nvPr/>
        </p:nvGraphicFramePr>
        <p:xfrm>
          <a:off x="5945954" y="1524000"/>
          <a:ext cx="5148000" cy="4520834"/>
        </p:xfrm>
        <a:graphic>
          <a:graphicData uri="http://schemas.openxmlformats.org/drawingml/2006/chart">
            <c:chart xmlns:c="http://schemas.openxmlformats.org/drawingml/2006/chart" xmlns:r="http://schemas.openxmlformats.org/officeDocument/2006/relationships" r:id="rId4"/>
          </a:graphicData>
        </a:graphic>
      </p:graphicFrame>
      <p:sp>
        <p:nvSpPr>
          <p:cNvPr id="6" name="Title 1">
            <a:extLst>
              <a:ext uri="{FF2B5EF4-FFF2-40B4-BE49-F238E27FC236}">
                <a16:creationId xmlns:a16="http://schemas.microsoft.com/office/drawing/2014/main" id="{6BB87913-7544-48E6-D16D-14D870FEA1CF}"/>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(f) Sick Leave By Scrappage</a:t>
            </a:r>
          </a:p>
        </p:txBody>
      </p:sp>
      <p:sp>
        <p:nvSpPr>
          <p:cNvPr id="3" name="Footer Placeholder 2">
            <a:extLst>
              <a:ext uri="{FF2B5EF4-FFF2-40B4-BE49-F238E27FC236}">
                <a16:creationId xmlns:a16="http://schemas.microsoft.com/office/drawing/2014/main" id="{DE065196-91D4-8735-4BA6-90DD741CB7DF}"/>
              </a:ext>
            </a:extLst>
          </p:cNvPr>
          <p:cNvSpPr>
            <a:spLocks noGrp="1"/>
          </p:cNvSpPr>
          <p:nvPr>
            <p:ph type="ftr" sz="quarter" idx="11"/>
          </p:nvPr>
        </p:nvSpPr>
        <p:spPr/>
        <p:txBody>
          <a:bodyPr/>
          <a:lstStyle/>
          <a:p>
            <a:pPr rtl="0"/>
            <a:r>
              <a:rPr lang="en-US"/>
              <a:t>Adventure Works 2019 </a:t>
            </a:r>
          </a:p>
        </p:txBody>
      </p:sp>
      <p:sp>
        <p:nvSpPr>
          <p:cNvPr id="8" name="Slide Number Placeholder 7">
            <a:extLst>
              <a:ext uri="{FF2B5EF4-FFF2-40B4-BE49-F238E27FC236}">
                <a16:creationId xmlns:a16="http://schemas.microsoft.com/office/drawing/2014/main" id="{7485C3A7-3792-559C-A73D-623429002A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rtl="0">
              <a:defRPr lang="en-gb"/>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Team 2 Analytics Avengers</a:t>
            </a:r>
          </a:p>
        </p:txBody>
      </p:sp>
    </p:spTree>
    <p:extLst>
      <p:ext uri="{BB962C8B-B14F-4D97-AF65-F5344CB8AC3E}">
        <p14:creationId xmlns:p14="http://schemas.microsoft.com/office/powerpoint/2010/main" val="2091953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91D665-1B32-EEB8-5C6F-00EFE04C9B6B}"/>
            </a:ext>
          </a:extLst>
        </p:cNvPr>
        <p:cNvGrpSpPr/>
        <p:nvPr/>
      </p:nvGrpSpPr>
      <p:grpSpPr>
        <a:xfrm>
          <a:off x="0" y="0"/>
          <a:ext cx="0" cy="0"/>
          <a:chOff x="0" y="0"/>
          <a:chExt cx="0" cy="0"/>
        </a:xfrm>
      </p:grpSpPr>
      <p:pic>
        <p:nvPicPr>
          <p:cNvPr id="3" name="Picture 2" descr="A black and white photo of a city&#10;&#10;Description automatically generated">
            <a:extLst>
              <a:ext uri="{FF2B5EF4-FFF2-40B4-BE49-F238E27FC236}">
                <a16:creationId xmlns:a16="http://schemas.microsoft.com/office/drawing/2014/main" id="{565F66F3-B116-CDEC-9D71-CC2709056292}"/>
              </a:ext>
            </a:extLst>
          </p:cNvPr>
          <p:cNvPicPr>
            <a:picLocks noChangeAspect="1"/>
          </p:cNvPicPr>
          <p:nvPr/>
        </p:nvPicPr>
        <p:blipFill>
          <a:blip r:embed="rId3" cstate="print">
            <a:alphaModFix amt="15000"/>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Title 1">
            <a:extLst>
              <a:ext uri="{FF2B5EF4-FFF2-40B4-BE49-F238E27FC236}">
                <a16:creationId xmlns:a16="http://schemas.microsoft.com/office/drawing/2014/main" id="{F3F0FC9A-875E-E724-6006-EA806120B04A}"/>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(g) Sick Leave Conclusion</a:t>
            </a:r>
          </a:p>
        </p:txBody>
      </p:sp>
      <p:graphicFrame>
        <p:nvGraphicFramePr>
          <p:cNvPr id="4" name="Diagram 3">
            <a:extLst>
              <a:ext uri="{FF2B5EF4-FFF2-40B4-BE49-F238E27FC236}">
                <a16:creationId xmlns:a16="http://schemas.microsoft.com/office/drawing/2014/main" id="{2FBA4C39-08F5-664D-8850-086F06B13399}"/>
              </a:ext>
            </a:extLst>
          </p:cNvPr>
          <p:cNvGraphicFramePr/>
          <p:nvPr>
            <p:extLst>
              <p:ext uri="{D42A27DB-BD31-4B8C-83A1-F6EECF244321}">
                <p14:modId xmlns:p14="http://schemas.microsoft.com/office/powerpoint/2010/main" val="4020070866"/>
              </p:ext>
            </p:extLst>
          </p:nvPr>
        </p:nvGraphicFramePr>
        <p:xfrm>
          <a:off x="838200" y="938784"/>
          <a:ext cx="10707624" cy="55540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53555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D204DE-0D18-0C70-446F-A7D0C80CF99C}"/>
            </a:ext>
          </a:extLst>
        </p:cNvPr>
        <p:cNvGrpSpPr/>
        <p:nvPr/>
      </p:nvGrpSpPr>
      <p:grpSpPr>
        <a:xfrm>
          <a:off x="0" y="0"/>
          <a:ext cx="0" cy="0"/>
          <a:chOff x="0" y="0"/>
          <a:chExt cx="0" cy="0"/>
        </a:xfrm>
      </p:grpSpPr>
      <p:pic>
        <p:nvPicPr>
          <p:cNvPr id="3" name="Picture 2" descr="A black and white photo of a city&#10;&#10;Description automatically generated">
            <a:extLst>
              <a:ext uri="{FF2B5EF4-FFF2-40B4-BE49-F238E27FC236}">
                <a16:creationId xmlns:a16="http://schemas.microsoft.com/office/drawing/2014/main" id="{2C0BB6BF-D4E7-19F3-1337-ED47A83817C2}"/>
              </a:ext>
            </a:extLst>
          </p:cNvPr>
          <p:cNvPicPr>
            <a:picLocks noChangeAspect="1"/>
          </p:cNvPicPr>
          <p:nvPr/>
        </p:nvPicPr>
        <p:blipFill>
          <a:blip r:embed="rId3" cstate="print">
            <a:alphaModFix amt="15000"/>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Title 1">
            <a:extLst>
              <a:ext uri="{FF2B5EF4-FFF2-40B4-BE49-F238E27FC236}">
                <a16:creationId xmlns:a16="http://schemas.microsoft.com/office/drawing/2014/main" id="{6D764ADC-A4F7-4458-B328-F0090DED9B52}"/>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(h) Sick Leave Recommendations</a:t>
            </a:r>
          </a:p>
        </p:txBody>
      </p:sp>
      <p:graphicFrame>
        <p:nvGraphicFramePr>
          <p:cNvPr id="4" name="Diagram 3">
            <a:extLst>
              <a:ext uri="{FF2B5EF4-FFF2-40B4-BE49-F238E27FC236}">
                <a16:creationId xmlns:a16="http://schemas.microsoft.com/office/drawing/2014/main" id="{0258A601-A9F6-27C6-7F66-255ADCA6B357}"/>
              </a:ext>
            </a:extLst>
          </p:cNvPr>
          <p:cNvGraphicFramePr/>
          <p:nvPr/>
        </p:nvGraphicFramePr>
        <p:xfrm>
          <a:off x="219456" y="719666"/>
          <a:ext cx="11411712" cy="56323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Footer Placeholder 4">
            <a:extLst>
              <a:ext uri="{FF2B5EF4-FFF2-40B4-BE49-F238E27FC236}">
                <a16:creationId xmlns:a16="http://schemas.microsoft.com/office/drawing/2014/main" id="{0198C299-FA78-B9F2-88D0-7287637F6B9B}"/>
              </a:ext>
            </a:extLst>
          </p:cNvPr>
          <p:cNvSpPr>
            <a:spLocks noGrp="1"/>
          </p:cNvSpPr>
          <p:nvPr>
            <p:ph type="ftr" sz="quarter" idx="11"/>
          </p:nvPr>
        </p:nvSpPr>
        <p:spPr/>
        <p:txBody>
          <a:bodyPr/>
          <a:lstStyle/>
          <a:p>
            <a:pPr rtl="0"/>
            <a:r>
              <a:rPr lang="en-US"/>
              <a:t>Adventure Works 2019 </a:t>
            </a:r>
          </a:p>
        </p:txBody>
      </p:sp>
      <p:sp>
        <p:nvSpPr>
          <p:cNvPr id="7" name="Slide Number Placeholder 6">
            <a:extLst>
              <a:ext uri="{FF2B5EF4-FFF2-40B4-BE49-F238E27FC236}">
                <a16:creationId xmlns:a16="http://schemas.microsoft.com/office/drawing/2014/main" id="{DFEC6CDA-8DD7-F477-1066-0D5CD346D9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rtl="0">
              <a:defRPr lang="en-gb"/>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Team 2 Analytics Avengers</a:t>
            </a:r>
          </a:p>
        </p:txBody>
      </p:sp>
      <p:sp>
        <p:nvSpPr>
          <p:cNvPr id="8" name="Arrow: Down 7">
            <a:extLst>
              <a:ext uri="{FF2B5EF4-FFF2-40B4-BE49-F238E27FC236}">
                <a16:creationId xmlns:a16="http://schemas.microsoft.com/office/drawing/2014/main" id="{5E97B58D-D6CA-D359-EFC8-0F28D7F95B08}"/>
              </a:ext>
            </a:extLst>
          </p:cNvPr>
          <p:cNvSpPr/>
          <p:nvPr/>
        </p:nvSpPr>
        <p:spPr>
          <a:xfrm>
            <a:off x="10813312" y="3625703"/>
            <a:ext cx="540488" cy="349398"/>
          </a:xfrm>
          <a:prstGeom prst="downArrow">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02608967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6F5D9-0B4B-5718-92FC-01EE33EFADC5}"/>
            </a:ext>
          </a:extLst>
        </p:cNvPr>
        <p:cNvGrpSpPr/>
        <p:nvPr/>
      </p:nvGrpSpPr>
      <p:grpSpPr>
        <a:xfrm>
          <a:off x="0" y="0"/>
          <a:ext cx="0" cy="0"/>
          <a:chOff x="0" y="0"/>
          <a:chExt cx="0" cy="0"/>
        </a:xfrm>
      </p:grpSpPr>
      <p:pic>
        <p:nvPicPr>
          <p:cNvPr id="6" name="Picture 5" descr="A close up of a tree trunk&#10;&#10;AI-generated content may be incorrect.">
            <a:extLst>
              <a:ext uri="{FF2B5EF4-FFF2-40B4-BE49-F238E27FC236}">
                <a16:creationId xmlns:a16="http://schemas.microsoft.com/office/drawing/2014/main" id="{51BB4AA7-4B26-82D3-9DC7-F6BA295665C4}"/>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9AE5C56-2BD5-93D9-0594-925EBE70F828}"/>
              </a:ext>
            </a:extLst>
          </p:cNvPr>
          <p:cNvSpPr>
            <a:spLocks noGrp="1"/>
          </p:cNvSpPr>
          <p:nvPr>
            <p:ph type="title"/>
          </p:nvPr>
        </p:nvSpPr>
        <p:spPr/>
        <p:txBody>
          <a:bodyPr/>
          <a:lstStyle/>
          <a:p>
            <a:r>
              <a:rPr lang="en-GB" dirty="0"/>
              <a:t>Q.	</a:t>
            </a:r>
            <a:r>
              <a:rPr lang="en-GB" sz="2800" b="1" u="sng" strike="noStrike" dirty="0">
                <a:effectLst/>
                <a:latin typeface="+mn-lt"/>
                <a:ea typeface="Arial" panose="020B0604020202020204" pitchFamily="34" charset="0"/>
              </a:rPr>
              <a:t>What is the relationship between sick leave and Job Title?</a:t>
            </a:r>
            <a:br>
              <a:rPr lang="en-GB" sz="1800" b="1" u="none" strike="noStrike" dirty="0">
                <a:effectLst/>
                <a:latin typeface="Arial" panose="020B0604020202020204" pitchFamily="34" charset="0"/>
                <a:ea typeface="Arial" panose="020B0604020202020204" pitchFamily="34" charset="0"/>
              </a:rPr>
            </a:br>
            <a:r>
              <a:rPr lang="en-GB" dirty="0"/>
              <a:t> </a:t>
            </a:r>
          </a:p>
        </p:txBody>
      </p:sp>
      <p:sp>
        <p:nvSpPr>
          <p:cNvPr id="4" name="TextBox 3">
            <a:extLst>
              <a:ext uri="{FF2B5EF4-FFF2-40B4-BE49-F238E27FC236}">
                <a16:creationId xmlns:a16="http://schemas.microsoft.com/office/drawing/2014/main" id="{AA7D2588-6B99-265F-1FD6-9AB1C5F27279}"/>
              </a:ext>
            </a:extLst>
          </p:cNvPr>
          <p:cNvSpPr txBox="1"/>
          <p:nvPr/>
        </p:nvSpPr>
        <p:spPr>
          <a:xfrm>
            <a:off x="3864864" y="1158240"/>
            <a:ext cx="184731" cy="369332"/>
          </a:xfrm>
          <a:prstGeom prst="rect">
            <a:avLst/>
          </a:prstGeom>
          <a:noFill/>
        </p:spPr>
        <p:txBody>
          <a:bodyPr wrap="none" rtlCol="0">
            <a:spAutoFit/>
          </a:bodyPr>
          <a:lstStyle/>
          <a:p>
            <a:endParaRPr lang="en-GB" dirty="0"/>
          </a:p>
        </p:txBody>
      </p:sp>
      <p:sp>
        <p:nvSpPr>
          <p:cNvPr id="5" name="TextBox 4">
            <a:extLst>
              <a:ext uri="{FF2B5EF4-FFF2-40B4-BE49-F238E27FC236}">
                <a16:creationId xmlns:a16="http://schemas.microsoft.com/office/drawing/2014/main" id="{9ECDB1D4-92CA-E6C5-64B7-026CFCCE94D3}"/>
              </a:ext>
            </a:extLst>
          </p:cNvPr>
          <p:cNvSpPr txBox="1"/>
          <p:nvPr/>
        </p:nvSpPr>
        <p:spPr>
          <a:xfrm>
            <a:off x="1072055" y="1690688"/>
            <a:ext cx="10281745" cy="4924425"/>
          </a:xfrm>
          <a:prstGeom prst="rect">
            <a:avLst/>
          </a:prstGeom>
          <a:noFill/>
        </p:spPr>
        <p:txBody>
          <a:bodyPr wrap="square" rtlCol="0">
            <a:spAutoFit/>
          </a:bodyPr>
          <a:lstStyle/>
          <a:p>
            <a:pPr marL="514350" indent="-514350">
              <a:buFont typeface="+mj-lt"/>
              <a:buAutoNum type="alphaLcParenR"/>
            </a:pPr>
            <a:r>
              <a:rPr lang="en-GB" sz="2800" b="1" dirty="0"/>
              <a:t>Company Outline</a:t>
            </a:r>
          </a:p>
          <a:p>
            <a:pPr marL="514350" indent="-514350">
              <a:buFont typeface="+mj-lt"/>
              <a:buAutoNum type="alphaLcParenR"/>
            </a:pPr>
            <a:r>
              <a:rPr lang="en-GB" sz="2800" b="1" dirty="0"/>
              <a:t>Sick Leave By Departments</a:t>
            </a:r>
          </a:p>
          <a:p>
            <a:pPr marL="514350" indent="-514350">
              <a:buFont typeface="+mj-lt"/>
              <a:buAutoNum type="alphaLcParenR"/>
            </a:pPr>
            <a:r>
              <a:rPr lang="en-GB" sz="2800" b="1" dirty="0"/>
              <a:t>Sick Leave By Gender</a:t>
            </a:r>
          </a:p>
          <a:p>
            <a:pPr marL="514350" indent="-514350">
              <a:buFont typeface="+mj-lt"/>
              <a:buAutoNum type="alphaLcParenR"/>
            </a:pPr>
            <a:r>
              <a:rPr lang="en-GB" sz="2800" b="1" dirty="0"/>
              <a:t>Sick Leave By Working Patterns</a:t>
            </a:r>
          </a:p>
          <a:p>
            <a:pPr marL="514350" indent="-514350">
              <a:buFont typeface="+mj-lt"/>
              <a:buAutoNum type="alphaLcParenR"/>
            </a:pPr>
            <a:r>
              <a:rPr lang="en-GB" sz="2800" b="1" dirty="0"/>
              <a:t>Sick Leave By Location</a:t>
            </a:r>
          </a:p>
          <a:p>
            <a:pPr marL="514350" indent="-514350">
              <a:buFont typeface="+mj-lt"/>
              <a:buAutoNum type="alphaLcParenR"/>
            </a:pPr>
            <a:r>
              <a:rPr lang="en-GB" sz="2800" b="1" dirty="0"/>
              <a:t>Sick Leave By Scrappage</a:t>
            </a:r>
          </a:p>
          <a:p>
            <a:pPr marL="514350" indent="-514350">
              <a:buFont typeface="+mj-lt"/>
              <a:buAutoNum type="alphaLcParenR"/>
            </a:pPr>
            <a:r>
              <a:rPr lang="en-GB" sz="2800" b="1" dirty="0"/>
              <a:t>Conclusion</a:t>
            </a:r>
          </a:p>
          <a:p>
            <a:pPr marL="514350" indent="-514350">
              <a:buFont typeface="+mj-lt"/>
              <a:buAutoNum type="alphaLcParenR"/>
            </a:pPr>
            <a:r>
              <a:rPr lang="en-GB" sz="2800" b="1" dirty="0"/>
              <a:t>Recommendations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1342150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390FB6-1ABB-C7DA-C603-0EA9D995F650}"/>
            </a:ext>
          </a:extLst>
        </p:cNvPr>
        <p:cNvGrpSpPr/>
        <p:nvPr/>
      </p:nvGrpSpPr>
      <p:grpSpPr>
        <a:xfrm>
          <a:off x="0" y="0"/>
          <a:ext cx="0" cy="0"/>
          <a:chOff x="0" y="0"/>
          <a:chExt cx="0" cy="0"/>
        </a:xfrm>
      </p:grpSpPr>
      <p:pic>
        <p:nvPicPr>
          <p:cNvPr id="12" name="Picture 11" descr="A close up of a tree trunk&#10;&#10;AI-generated content may be incorrect.">
            <a:extLst>
              <a:ext uri="{FF2B5EF4-FFF2-40B4-BE49-F238E27FC236}">
                <a16:creationId xmlns:a16="http://schemas.microsoft.com/office/drawing/2014/main" id="{716807B9-9CC1-B040-6612-26BAA583903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TextBox 15">
            <a:extLst>
              <a:ext uri="{FF2B5EF4-FFF2-40B4-BE49-F238E27FC236}">
                <a16:creationId xmlns:a16="http://schemas.microsoft.com/office/drawing/2014/main" id="{5195B301-A1BB-0D98-C73E-BB0B14D0F145}"/>
              </a:ext>
            </a:extLst>
          </p:cNvPr>
          <p:cNvSpPr txBox="1"/>
          <p:nvPr/>
        </p:nvSpPr>
        <p:spPr>
          <a:xfrm>
            <a:off x="11907454" y="6481180"/>
            <a:ext cx="290464" cy="307777"/>
          </a:xfrm>
          <a:prstGeom prst="rect">
            <a:avLst/>
          </a:prstGeom>
          <a:noFill/>
        </p:spPr>
        <p:txBody>
          <a:bodyPr wrap="none" rtlCol="0">
            <a:spAutoFit/>
          </a:bodyPr>
          <a:lstStyle/>
          <a:p>
            <a:pPr rtl="0"/>
            <a:r>
              <a:rPr lang="en-gb" sz="1400" b="1">
                <a:solidFill>
                  <a:schemeClr val="bg1"/>
                </a:solidFill>
              </a:rPr>
              <a:t>5</a:t>
            </a:r>
          </a:p>
        </p:txBody>
      </p:sp>
      <p:sp>
        <p:nvSpPr>
          <p:cNvPr id="122" name="TextBox 121">
            <a:extLst>
              <a:ext uri="{FF2B5EF4-FFF2-40B4-BE49-F238E27FC236}">
                <a16:creationId xmlns:a16="http://schemas.microsoft.com/office/drawing/2014/main" id="{02808019-3445-3DB0-8D40-1524E476B80B}"/>
              </a:ext>
            </a:extLst>
          </p:cNvPr>
          <p:cNvSpPr txBox="1"/>
          <p:nvPr/>
        </p:nvSpPr>
        <p:spPr>
          <a:xfrm>
            <a:off x="5018681" y="903690"/>
            <a:ext cx="2154638" cy="276999"/>
          </a:xfrm>
          <a:prstGeom prst="rect">
            <a:avLst/>
          </a:prstGeom>
          <a:noFill/>
        </p:spPr>
        <p:txBody>
          <a:bodyPr wrap="square" lIns="0" tIns="0" rIns="0" bIns="0" rtlCol="0">
            <a:spAutoFit/>
          </a:bodyPr>
          <a:lstStyle/>
          <a:p>
            <a:pPr algn="ctr" rtl="0">
              <a:tabLst>
                <a:tab pos="347663" algn="l"/>
              </a:tabLst>
            </a:pPr>
            <a:r>
              <a:rPr lang="en-GB" dirty="0">
                <a:solidFill>
                  <a:srgbClr val="30353F"/>
                </a:solidFill>
                <a:latin typeface="+mj-lt"/>
              </a:rPr>
              <a:t>G</a:t>
            </a:r>
            <a:r>
              <a:rPr lang="en-gb" dirty="0">
                <a:solidFill>
                  <a:srgbClr val="30353F"/>
                </a:solidFill>
                <a:latin typeface="+mj-lt"/>
              </a:rPr>
              <a:t>eographical</a:t>
            </a:r>
          </a:p>
        </p:txBody>
      </p:sp>
      <p:sp>
        <p:nvSpPr>
          <p:cNvPr id="121" name="TextBox 120">
            <a:extLst>
              <a:ext uri="{FF2B5EF4-FFF2-40B4-BE49-F238E27FC236}">
                <a16:creationId xmlns:a16="http://schemas.microsoft.com/office/drawing/2014/main" id="{828055FA-C60D-12BE-B7C7-C5F3F22BD701}"/>
              </a:ext>
            </a:extLst>
          </p:cNvPr>
          <p:cNvSpPr txBox="1"/>
          <p:nvPr/>
        </p:nvSpPr>
        <p:spPr>
          <a:xfrm>
            <a:off x="744167" y="903690"/>
            <a:ext cx="2800312" cy="276999"/>
          </a:xfrm>
          <a:prstGeom prst="rect">
            <a:avLst/>
          </a:prstGeom>
          <a:noFill/>
        </p:spPr>
        <p:txBody>
          <a:bodyPr wrap="square" lIns="0" tIns="0" rIns="0" bIns="0" rtlCol="0">
            <a:spAutoFit/>
          </a:bodyPr>
          <a:lstStyle/>
          <a:p>
            <a:pPr algn="ctr" rtl="0">
              <a:tabLst>
                <a:tab pos="347663" algn="l"/>
              </a:tabLst>
            </a:pPr>
            <a:r>
              <a:rPr lang="en-gb" dirty="0">
                <a:solidFill>
                  <a:srgbClr val="30353F"/>
                </a:solidFill>
                <a:latin typeface="+mj-lt"/>
              </a:rPr>
              <a:t>Data Time Frame</a:t>
            </a:r>
          </a:p>
        </p:txBody>
      </p:sp>
      <p:sp>
        <p:nvSpPr>
          <p:cNvPr id="123" name="TextBox 122">
            <a:extLst>
              <a:ext uri="{FF2B5EF4-FFF2-40B4-BE49-F238E27FC236}">
                <a16:creationId xmlns:a16="http://schemas.microsoft.com/office/drawing/2014/main" id="{13F2FDE5-B0BF-9DAC-699D-F698AB7D5839}"/>
              </a:ext>
            </a:extLst>
          </p:cNvPr>
          <p:cNvSpPr txBox="1"/>
          <p:nvPr/>
        </p:nvSpPr>
        <p:spPr>
          <a:xfrm>
            <a:off x="8647524" y="903690"/>
            <a:ext cx="2800310" cy="276999"/>
          </a:xfrm>
          <a:prstGeom prst="rect">
            <a:avLst/>
          </a:prstGeom>
          <a:noFill/>
        </p:spPr>
        <p:txBody>
          <a:bodyPr wrap="square" lIns="0" tIns="0" rIns="0" bIns="0" rtlCol="0">
            <a:spAutoFit/>
          </a:bodyPr>
          <a:lstStyle/>
          <a:p>
            <a:pPr algn="ctr" rtl="0">
              <a:tabLst>
                <a:tab pos="347663" algn="l"/>
              </a:tabLst>
            </a:pPr>
            <a:r>
              <a:rPr lang="en-GB" dirty="0">
                <a:solidFill>
                  <a:srgbClr val="30353F"/>
                </a:solidFill>
                <a:latin typeface="+mj-lt"/>
              </a:rPr>
              <a:t>Working Patterns</a:t>
            </a:r>
            <a:endParaRPr lang="en-gb" dirty="0">
              <a:solidFill>
                <a:srgbClr val="30353F"/>
              </a:solidFill>
              <a:latin typeface="+mj-lt"/>
            </a:endParaRPr>
          </a:p>
        </p:txBody>
      </p:sp>
      <p:sp>
        <p:nvSpPr>
          <p:cNvPr id="138" name="Rectangle 137">
            <a:extLst>
              <a:ext uri="{FF2B5EF4-FFF2-40B4-BE49-F238E27FC236}">
                <a16:creationId xmlns:a16="http://schemas.microsoft.com/office/drawing/2014/main" id="{89E78C3E-D05D-D0F7-C3C6-C5EDA9CC9780}"/>
              </a:ext>
              <a:ext uri="{C183D7F6-B498-43B3-948B-1728B52AA6E4}">
                <adec:decorative xmlns:adec="http://schemas.microsoft.com/office/drawing/2017/decorative" val="1"/>
              </a:ext>
            </a:extLst>
          </p:cNvPr>
          <p:cNvSpPr/>
          <p:nvPr/>
        </p:nvSpPr>
        <p:spPr>
          <a:xfrm>
            <a:off x="5014510" y="2534138"/>
            <a:ext cx="2162981" cy="3472192"/>
          </a:xfrm>
          <a:prstGeom prst="rect">
            <a:avLst/>
          </a:prstGeom>
          <a:gradFill flip="none" rotWithShape="1">
            <a:gsLst>
              <a:gs pos="100000">
                <a:srgbClr val="98A3AD">
                  <a:alpha val="0"/>
                </a:srgbClr>
              </a:gs>
              <a:gs pos="0">
                <a:srgbClr val="98A3AD"/>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nvGrpSpPr>
          <p:cNvPr id="2" name="Group 1">
            <a:extLst>
              <a:ext uri="{FF2B5EF4-FFF2-40B4-BE49-F238E27FC236}">
                <a16:creationId xmlns:a16="http://schemas.microsoft.com/office/drawing/2014/main" id="{7576EE8D-6E5D-6230-6401-453C0BA005DE}"/>
              </a:ext>
            </a:extLst>
          </p:cNvPr>
          <p:cNvGrpSpPr/>
          <p:nvPr/>
        </p:nvGrpSpPr>
        <p:grpSpPr>
          <a:xfrm>
            <a:off x="4255846" y="1257300"/>
            <a:ext cx="3680308" cy="2453538"/>
            <a:chOff x="4064749" y="1192972"/>
            <a:chExt cx="4062503" cy="2708336"/>
          </a:xfrm>
        </p:grpSpPr>
        <p:graphicFrame>
          <p:nvGraphicFramePr>
            <p:cNvPr id="114" name="Chart 113">
              <a:extLst>
                <a:ext uri="{FF2B5EF4-FFF2-40B4-BE49-F238E27FC236}">
                  <a16:creationId xmlns:a16="http://schemas.microsoft.com/office/drawing/2014/main" id="{6BAA51B8-425C-6207-5B22-054321410F15}"/>
                </a:ext>
              </a:extLst>
            </p:cNvPr>
            <p:cNvGraphicFramePr/>
            <p:nvPr/>
          </p:nvGraphicFramePr>
          <p:xfrm>
            <a:off x="4064749" y="1192972"/>
            <a:ext cx="4062503" cy="2708336"/>
          </p:xfrm>
          <a:graphic>
            <a:graphicData uri="http://schemas.openxmlformats.org/drawingml/2006/chart">
              <c:chart xmlns:c="http://schemas.openxmlformats.org/drawingml/2006/chart" xmlns:r="http://schemas.openxmlformats.org/officeDocument/2006/relationships" r:id="rId4"/>
            </a:graphicData>
          </a:graphic>
        </p:graphicFrame>
        <p:sp>
          <p:nvSpPr>
            <p:cNvPr id="61" name="Oval 60">
              <a:extLst>
                <a:ext uri="{FF2B5EF4-FFF2-40B4-BE49-F238E27FC236}">
                  <a16:creationId xmlns:a16="http://schemas.microsoft.com/office/drawing/2014/main" id="{D0A4B134-917F-B070-E246-A85785F7C597}"/>
                </a:ext>
              </a:extLst>
            </p:cNvPr>
            <p:cNvSpPr/>
            <p:nvPr/>
          </p:nvSpPr>
          <p:spPr>
            <a:xfrm>
              <a:off x="5302166" y="1753306"/>
              <a:ext cx="1587668" cy="15876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sp>
        <p:nvSpPr>
          <p:cNvPr id="125" name="TextBox 124">
            <a:extLst>
              <a:ext uri="{FF2B5EF4-FFF2-40B4-BE49-F238E27FC236}">
                <a16:creationId xmlns:a16="http://schemas.microsoft.com/office/drawing/2014/main" id="{2EF6FD2C-1CD0-ADBE-39B0-6B8050374EE6}"/>
              </a:ext>
            </a:extLst>
          </p:cNvPr>
          <p:cNvSpPr txBox="1"/>
          <p:nvPr/>
        </p:nvSpPr>
        <p:spPr>
          <a:xfrm>
            <a:off x="5018682" y="3721965"/>
            <a:ext cx="2154637" cy="984885"/>
          </a:xfrm>
          <a:prstGeom prst="rect">
            <a:avLst/>
          </a:prstGeom>
          <a:noFill/>
        </p:spPr>
        <p:txBody>
          <a:bodyPr wrap="square" lIns="0" tIns="0" rIns="0" bIns="0" rtlCol="0">
            <a:spAutoFit/>
          </a:bodyPr>
          <a:lstStyle>
            <a:defPPr>
              <a:defRPr lang="en-US"/>
            </a:defPPr>
            <a:lvl1pPr algn="ctr">
              <a:defRPr sz="1600">
                <a:solidFill>
                  <a:schemeClr val="bg1"/>
                </a:solidFill>
              </a:defRPr>
            </a:lvl1pPr>
          </a:lstStyle>
          <a:p>
            <a:pPr rtl="0"/>
            <a:r>
              <a:rPr lang="en-GB" dirty="0">
                <a:solidFill>
                  <a:srgbClr val="30353F"/>
                </a:solidFill>
              </a:rPr>
              <a:t>U</a:t>
            </a:r>
            <a:r>
              <a:rPr lang="en-gb" dirty="0">
                <a:solidFill>
                  <a:srgbClr val="30353F"/>
                </a:solidFill>
              </a:rPr>
              <a:t>SA = 98% of employees &amp; 96% of these are located in Washington</a:t>
            </a:r>
          </a:p>
        </p:txBody>
      </p:sp>
      <p:sp>
        <p:nvSpPr>
          <p:cNvPr id="64" name="TextBox 63">
            <a:extLst>
              <a:ext uri="{FF2B5EF4-FFF2-40B4-BE49-F238E27FC236}">
                <a16:creationId xmlns:a16="http://schemas.microsoft.com/office/drawing/2014/main" id="{533C9B69-2B39-7827-86EE-440136CE2091}"/>
              </a:ext>
            </a:extLst>
          </p:cNvPr>
          <p:cNvSpPr txBox="1"/>
          <p:nvPr/>
        </p:nvSpPr>
        <p:spPr>
          <a:xfrm>
            <a:off x="5583810" y="5237975"/>
            <a:ext cx="1024380" cy="615553"/>
          </a:xfrm>
          <a:prstGeom prst="rect">
            <a:avLst/>
          </a:prstGeom>
          <a:noFill/>
        </p:spPr>
        <p:txBody>
          <a:bodyPr wrap="square" lIns="0" tIns="0" rIns="0" bIns="0" rtlCol="0">
            <a:spAutoFit/>
          </a:bodyPr>
          <a:lstStyle/>
          <a:p>
            <a:pPr algn="ctr" rtl="0"/>
            <a:r>
              <a:rPr lang="en-gb" sz="4000" b="1" dirty="0">
                <a:solidFill>
                  <a:srgbClr val="98A3AD"/>
                </a:solidFill>
              </a:rPr>
              <a:t>98%</a:t>
            </a:r>
          </a:p>
        </p:txBody>
      </p:sp>
      <p:sp>
        <p:nvSpPr>
          <p:cNvPr id="141" name="Rectangle 140">
            <a:extLst>
              <a:ext uri="{FF2B5EF4-FFF2-40B4-BE49-F238E27FC236}">
                <a16:creationId xmlns:a16="http://schemas.microsoft.com/office/drawing/2014/main" id="{55360072-523D-3F0E-3747-A6CF958C9606}"/>
              </a:ext>
              <a:ext uri="{C183D7F6-B498-43B3-948B-1728B52AA6E4}">
                <adec:decorative xmlns:adec="http://schemas.microsoft.com/office/drawing/2017/decorative" val="1"/>
              </a:ext>
            </a:extLst>
          </p:cNvPr>
          <p:cNvSpPr/>
          <p:nvPr/>
        </p:nvSpPr>
        <p:spPr>
          <a:xfrm>
            <a:off x="1057712" y="2543209"/>
            <a:ext cx="2173221" cy="3471990"/>
          </a:xfrm>
          <a:prstGeom prst="rect">
            <a:avLst/>
          </a:prstGeom>
          <a:gradFill flip="none" rotWithShape="1">
            <a:gsLst>
              <a:gs pos="100000">
                <a:srgbClr val="30353F">
                  <a:alpha val="0"/>
                </a:srgbClr>
              </a:gs>
              <a:gs pos="0">
                <a:srgbClr val="30353F"/>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nvGrpSpPr>
          <p:cNvPr id="4" name="Group 3">
            <a:extLst>
              <a:ext uri="{FF2B5EF4-FFF2-40B4-BE49-F238E27FC236}">
                <a16:creationId xmlns:a16="http://schemas.microsoft.com/office/drawing/2014/main" id="{24BA74D6-8601-4CA6-6DBB-412422D47E40}"/>
              </a:ext>
              <a:ext uri="{C183D7F6-B498-43B3-948B-1728B52AA6E4}">
                <adec:decorative xmlns:adec="http://schemas.microsoft.com/office/drawing/2017/decorative" val="1"/>
              </a:ext>
            </a:extLst>
          </p:cNvPr>
          <p:cNvGrpSpPr/>
          <p:nvPr/>
        </p:nvGrpSpPr>
        <p:grpSpPr>
          <a:xfrm>
            <a:off x="304169" y="1258770"/>
            <a:ext cx="3680307" cy="2453539"/>
            <a:chOff x="-20046" y="1192971"/>
            <a:chExt cx="4062503" cy="2708336"/>
          </a:xfrm>
        </p:grpSpPr>
        <p:sp>
          <p:nvSpPr>
            <p:cNvPr id="142" name="Oval 141">
              <a:extLst>
                <a:ext uri="{FF2B5EF4-FFF2-40B4-BE49-F238E27FC236}">
                  <a16:creationId xmlns:a16="http://schemas.microsoft.com/office/drawing/2014/main" id="{BABBD389-3D39-F2F2-4944-825137F11BB4}"/>
                </a:ext>
              </a:extLst>
            </p:cNvPr>
            <p:cNvSpPr/>
            <p:nvPr/>
          </p:nvSpPr>
          <p:spPr>
            <a:xfrm>
              <a:off x="1217371" y="1753306"/>
              <a:ext cx="1587668" cy="15876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nvGrpSpPr>
            <p:cNvPr id="52" name="Group 51">
              <a:extLst>
                <a:ext uri="{FF2B5EF4-FFF2-40B4-BE49-F238E27FC236}">
                  <a16:creationId xmlns:a16="http://schemas.microsoft.com/office/drawing/2014/main" id="{8172038D-BCA8-DECB-ED17-01EBE043C9E6}"/>
                </a:ext>
              </a:extLst>
            </p:cNvPr>
            <p:cNvGrpSpPr/>
            <p:nvPr/>
          </p:nvGrpSpPr>
          <p:grpSpPr>
            <a:xfrm>
              <a:off x="-20046" y="1192971"/>
              <a:ext cx="4062503" cy="2708336"/>
              <a:chOff x="825276" y="1527237"/>
              <a:chExt cx="3419288" cy="2279526"/>
            </a:xfrm>
          </p:grpSpPr>
          <p:graphicFrame>
            <p:nvGraphicFramePr>
              <p:cNvPr id="46" name="Chart 45">
                <a:extLst>
                  <a:ext uri="{FF2B5EF4-FFF2-40B4-BE49-F238E27FC236}">
                    <a16:creationId xmlns:a16="http://schemas.microsoft.com/office/drawing/2014/main" id="{ACAA8434-E097-0F09-2595-20234AF82256}"/>
                  </a:ext>
                </a:extLst>
              </p:cNvPr>
              <p:cNvGraphicFramePr/>
              <p:nvPr/>
            </p:nvGraphicFramePr>
            <p:xfrm>
              <a:off x="825276" y="1527237"/>
              <a:ext cx="3419288" cy="2279526"/>
            </p:xfrm>
            <a:graphic>
              <a:graphicData uri="http://schemas.openxmlformats.org/drawingml/2006/chart">
                <c:chart xmlns:c="http://schemas.openxmlformats.org/drawingml/2006/chart" xmlns:r="http://schemas.openxmlformats.org/officeDocument/2006/relationships" r:id="rId5"/>
              </a:graphicData>
            </a:graphic>
          </p:graphicFrame>
          <p:grpSp>
            <p:nvGrpSpPr>
              <p:cNvPr id="95" name="Group 94">
                <a:extLst>
                  <a:ext uri="{FF2B5EF4-FFF2-40B4-BE49-F238E27FC236}">
                    <a16:creationId xmlns:a16="http://schemas.microsoft.com/office/drawing/2014/main" id="{4A20C457-16C4-D568-3BE4-AD9E03B7F69E}"/>
                  </a:ext>
                </a:extLst>
              </p:cNvPr>
              <p:cNvGrpSpPr/>
              <p:nvPr/>
            </p:nvGrpSpPr>
            <p:grpSpPr>
              <a:xfrm>
                <a:off x="2163942" y="2306932"/>
                <a:ext cx="741957" cy="720135"/>
                <a:chOff x="1389063" y="3748088"/>
                <a:chExt cx="336550" cy="336550"/>
              </a:xfrm>
              <a:solidFill>
                <a:srgbClr val="30353F"/>
              </a:solidFill>
            </p:grpSpPr>
            <p:sp>
              <p:nvSpPr>
                <p:cNvPr id="93" name="Freeform 5">
                  <a:extLst>
                    <a:ext uri="{FF2B5EF4-FFF2-40B4-BE49-F238E27FC236}">
                      <a16:creationId xmlns:a16="http://schemas.microsoft.com/office/drawing/2014/main" id="{4A26BE24-0C3C-1D45-46E2-6B1F2C3CE107}"/>
                    </a:ext>
                  </a:extLst>
                </p:cNvPr>
                <p:cNvSpPr>
                  <a:spLocks/>
                </p:cNvSpPr>
                <p:nvPr/>
              </p:nvSpPr>
              <p:spPr bwMode="auto">
                <a:xfrm>
                  <a:off x="1547813" y="3787776"/>
                  <a:ext cx="58738" cy="60325"/>
                </a:xfrm>
                <a:custGeom>
                  <a:avLst/>
                  <a:gdLst>
                    <a:gd name="T0" fmla="*/ 300 w 360"/>
                    <a:gd name="T1" fmla="*/ 244 h 364"/>
                    <a:gd name="T2" fmla="*/ 120 w 360"/>
                    <a:gd name="T3" fmla="*/ 244 h 364"/>
                    <a:gd name="T4" fmla="*/ 120 w 360"/>
                    <a:gd name="T5" fmla="*/ 60 h 364"/>
                    <a:gd name="T6" fmla="*/ 60 w 360"/>
                    <a:gd name="T7" fmla="*/ 0 h 364"/>
                    <a:gd name="T8" fmla="*/ 0 w 360"/>
                    <a:gd name="T9" fmla="*/ 60 h 364"/>
                    <a:gd name="T10" fmla="*/ 0 w 360"/>
                    <a:gd name="T11" fmla="*/ 304 h 364"/>
                    <a:gd name="T12" fmla="*/ 60 w 360"/>
                    <a:gd name="T13" fmla="*/ 364 h 364"/>
                    <a:gd name="T14" fmla="*/ 300 w 360"/>
                    <a:gd name="T15" fmla="*/ 364 h 364"/>
                    <a:gd name="T16" fmla="*/ 360 w 360"/>
                    <a:gd name="T17" fmla="*/ 304 h 364"/>
                    <a:gd name="T18" fmla="*/ 300 w 360"/>
                    <a:gd name="T19" fmla="*/ 24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4">
                      <a:moveTo>
                        <a:pt x="300" y="244"/>
                      </a:moveTo>
                      <a:cubicBezTo>
                        <a:pt x="120" y="244"/>
                        <a:pt x="120" y="244"/>
                        <a:pt x="120" y="244"/>
                      </a:cubicBezTo>
                      <a:cubicBezTo>
                        <a:pt x="120" y="60"/>
                        <a:pt x="120" y="60"/>
                        <a:pt x="120" y="60"/>
                      </a:cubicBezTo>
                      <a:cubicBezTo>
                        <a:pt x="120" y="27"/>
                        <a:pt x="93" y="0"/>
                        <a:pt x="60" y="0"/>
                      </a:cubicBezTo>
                      <a:cubicBezTo>
                        <a:pt x="27" y="0"/>
                        <a:pt x="0" y="27"/>
                        <a:pt x="0" y="60"/>
                      </a:cubicBezTo>
                      <a:cubicBezTo>
                        <a:pt x="0" y="304"/>
                        <a:pt x="0" y="304"/>
                        <a:pt x="0" y="304"/>
                      </a:cubicBezTo>
                      <a:cubicBezTo>
                        <a:pt x="0" y="337"/>
                        <a:pt x="27" y="364"/>
                        <a:pt x="60" y="364"/>
                      </a:cubicBezTo>
                      <a:cubicBezTo>
                        <a:pt x="300" y="364"/>
                        <a:pt x="300" y="364"/>
                        <a:pt x="300" y="364"/>
                      </a:cubicBezTo>
                      <a:cubicBezTo>
                        <a:pt x="333" y="364"/>
                        <a:pt x="360" y="337"/>
                        <a:pt x="360" y="304"/>
                      </a:cubicBezTo>
                      <a:cubicBezTo>
                        <a:pt x="360" y="271"/>
                        <a:pt x="333" y="244"/>
                        <a:pt x="3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en-US" dirty="0"/>
                </a:p>
              </p:txBody>
            </p:sp>
            <p:sp>
              <p:nvSpPr>
                <p:cNvPr id="94" name="Freeform 6">
                  <a:extLst>
                    <a:ext uri="{FF2B5EF4-FFF2-40B4-BE49-F238E27FC236}">
                      <a16:creationId xmlns:a16="http://schemas.microsoft.com/office/drawing/2014/main" id="{266C81B8-DBB9-D61B-8423-AF1C7977F854}"/>
                    </a:ext>
                  </a:extLst>
                </p:cNvPr>
                <p:cNvSpPr>
                  <a:spLocks noEditPoints="1"/>
                </p:cNvSpPr>
                <p:nvPr/>
              </p:nvSpPr>
              <p:spPr bwMode="auto">
                <a:xfrm>
                  <a:off x="1389063" y="3748088"/>
                  <a:ext cx="336550" cy="336550"/>
                </a:xfrm>
                <a:custGeom>
                  <a:avLst/>
                  <a:gdLst>
                    <a:gd name="T0" fmla="*/ 1808 w 2048"/>
                    <a:gd name="T1" fmla="*/ 1454 h 2048"/>
                    <a:gd name="T2" fmla="*/ 1808 w 2048"/>
                    <a:gd name="T3" fmla="*/ 1388 h 2048"/>
                    <a:gd name="T4" fmla="*/ 1628 w 2048"/>
                    <a:gd name="T5" fmla="*/ 1208 h 2048"/>
                    <a:gd name="T6" fmla="*/ 1084 w 2048"/>
                    <a:gd name="T7" fmla="*/ 1208 h 2048"/>
                    <a:gd name="T8" fmla="*/ 1084 w 2048"/>
                    <a:gd name="T9" fmla="*/ 1085 h 2048"/>
                    <a:gd name="T10" fmla="*/ 1564 w 2048"/>
                    <a:gd name="T11" fmla="*/ 544 h 2048"/>
                    <a:gd name="T12" fmla="*/ 1024 w 2048"/>
                    <a:gd name="T13" fmla="*/ 0 h 2048"/>
                    <a:gd name="T14" fmla="*/ 484 w 2048"/>
                    <a:gd name="T15" fmla="*/ 544 h 2048"/>
                    <a:gd name="T16" fmla="*/ 964 w 2048"/>
                    <a:gd name="T17" fmla="*/ 1085 h 2048"/>
                    <a:gd name="T18" fmla="*/ 964 w 2048"/>
                    <a:gd name="T19" fmla="*/ 1208 h 2048"/>
                    <a:gd name="T20" fmla="*/ 420 w 2048"/>
                    <a:gd name="T21" fmla="*/ 1208 h 2048"/>
                    <a:gd name="T22" fmla="*/ 240 w 2048"/>
                    <a:gd name="T23" fmla="*/ 1388 h 2048"/>
                    <a:gd name="T24" fmla="*/ 240 w 2048"/>
                    <a:gd name="T25" fmla="*/ 1454 h 2048"/>
                    <a:gd name="T26" fmla="*/ 0 w 2048"/>
                    <a:gd name="T27" fmla="*/ 1748 h 2048"/>
                    <a:gd name="T28" fmla="*/ 300 w 2048"/>
                    <a:gd name="T29" fmla="*/ 2048 h 2048"/>
                    <a:gd name="T30" fmla="*/ 600 w 2048"/>
                    <a:gd name="T31" fmla="*/ 1748 h 2048"/>
                    <a:gd name="T32" fmla="*/ 360 w 2048"/>
                    <a:gd name="T33" fmla="*/ 1454 h 2048"/>
                    <a:gd name="T34" fmla="*/ 360 w 2048"/>
                    <a:gd name="T35" fmla="*/ 1388 h 2048"/>
                    <a:gd name="T36" fmla="*/ 420 w 2048"/>
                    <a:gd name="T37" fmla="*/ 1328 h 2048"/>
                    <a:gd name="T38" fmla="*/ 964 w 2048"/>
                    <a:gd name="T39" fmla="*/ 1328 h 2048"/>
                    <a:gd name="T40" fmla="*/ 964 w 2048"/>
                    <a:gd name="T41" fmla="*/ 1454 h 2048"/>
                    <a:gd name="T42" fmla="*/ 724 w 2048"/>
                    <a:gd name="T43" fmla="*/ 1748 h 2048"/>
                    <a:gd name="T44" fmla="*/ 1024 w 2048"/>
                    <a:gd name="T45" fmla="*/ 2048 h 2048"/>
                    <a:gd name="T46" fmla="*/ 1324 w 2048"/>
                    <a:gd name="T47" fmla="*/ 1748 h 2048"/>
                    <a:gd name="T48" fmla="*/ 1084 w 2048"/>
                    <a:gd name="T49" fmla="*/ 1454 h 2048"/>
                    <a:gd name="T50" fmla="*/ 1084 w 2048"/>
                    <a:gd name="T51" fmla="*/ 1328 h 2048"/>
                    <a:gd name="T52" fmla="*/ 1628 w 2048"/>
                    <a:gd name="T53" fmla="*/ 1328 h 2048"/>
                    <a:gd name="T54" fmla="*/ 1688 w 2048"/>
                    <a:gd name="T55" fmla="*/ 1388 h 2048"/>
                    <a:gd name="T56" fmla="*/ 1688 w 2048"/>
                    <a:gd name="T57" fmla="*/ 1454 h 2048"/>
                    <a:gd name="T58" fmla="*/ 1448 w 2048"/>
                    <a:gd name="T59" fmla="*/ 1748 h 2048"/>
                    <a:gd name="T60" fmla="*/ 1748 w 2048"/>
                    <a:gd name="T61" fmla="*/ 2048 h 2048"/>
                    <a:gd name="T62" fmla="*/ 2048 w 2048"/>
                    <a:gd name="T63" fmla="*/ 1748 h 2048"/>
                    <a:gd name="T64" fmla="*/ 1808 w 2048"/>
                    <a:gd name="T65" fmla="*/ 1454 h 2048"/>
                    <a:gd name="T66" fmla="*/ 480 w 2048"/>
                    <a:gd name="T67" fmla="*/ 1748 h 2048"/>
                    <a:gd name="T68" fmla="*/ 300 w 2048"/>
                    <a:gd name="T69" fmla="*/ 1928 h 2048"/>
                    <a:gd name="T70" fmla="*/ 120 w 2048"/>
                    <a:gd name="T71" fmla="*/ 1748 h 2048"/>
                    <a:gd name="T72" fmla="*/ 300 w 2048"/>
                    <a:gd name="T73" fmla="*/ 1568 h 2048"/>
                    <a:gd name="T74" fmla="*/ 480 w 2048"/>
                    <a:gd name="T75" fmla="*/ 1748 h 2048"/>
                    <a:gd name="T76" fmla="*/ 1204 w 2048"/>
                    <a:gd name="T77" fmla="*/ 1748 h 2048"/>
                    <a:gd name="T78" fmla="*/ 1024 w 2048"/>
                    <a:gd name="T79" fmla="*/ 1928 h 2048"/>
                    <a:gd name="T80" fmla="*/ 844 w 2048"/>
                    <a:gd name="T81" fmla="*/ 1748 h 2048"/>
                    <a:gd name="T82" fmla="*/ 1024 w 2048"/>
                    <a:gd name="T83" fmla="*/ 1568 h 2048"/>
                    <a:gd name="T84" fmla="*/ 1204 w 2048"/>
                    <a:gd name="T85" fmla="*/ 1748 h 2048"/>
                    <a:gd name="T86" fmla="*/ 1024 w 2048"/>
                    <a:gd name="T87" fmla="*/ 968 h 2048"/>
                    <a:gd name="T88" fmla="*/ 604 w 2048"/>
                    <a:gd name="T89" fmla="*/ 544 h 2048"/>
                    <a:gd name="T90" fmla="*/ 1024 w 2048"/>
                    <a:gd name="T91" fmla="*/ 120 h 2048"/>
                    <a:gd name="T92" fmla="*/ 1444 w 2048"/>
                    <a:gd name="T93" fmla="*/ 544 h 2048"/>
                    <a:gd name="T94" fmla="*/ 1024 w 2048"/>
                    <a:gd name="T95" fmla="*/ 968 h 2048"/>
                    <a:gd name="T96" fmla="*/ 1748 w 2048"/>
                    <a:gd name="T97" fmla="*/ 1928 h 2048"/>
                    <a:gd name="T98" fmla="*/ 1568 w 2048"/>
                    <a:gd name="T99" fmla="*/ 1748 h 2048"/>
                    <a:gd name="T100" fmla="*/ 1748 w 2048"/>
                    <a:gd name="T101" fmla="*/ 1568 h 2048"/>
                    <a:gd name="T102" fmla="*/ 1928 w 2048"/>
                    <a:gd name="T103" fmla="*/ 1748 h 2048"/>
                    <a:gd name="T104" fmla="*/ 1748 w 2048"/>
                    <a:gd name="T105"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8" h="2048">
                      <a:moveTo>
                        <a:pt x="1808" y="1454"/>
                      </a:moveTo>
                      <a:cubicBezTo>
                        <a:pt x="1808" y="1388"/>
                        <a:pt x="1808" y="1388"/>
                        <a:pt x="1808" y="1388"/>
                      </a:cubicBezTo>
                      <a:cubicBezTo>
                        <a:pt x="1808" y="1289"/>
                        <a:pt x="1727" y="1208"/>
                        <a:pt x="1628" y="1208"/>
                      </a:cubicBezTo>
                      <a:cubicBezTo>
                        <a:pt x="1084" y="1208"/>
                        <a:pt x="1084" y="1208"/>
                        <a:pt x="1084" y="1208"/>
                      </a:cubicBezTo>
                      <a:cubicBezTo>
                        <a:pt x="1084" y="1085"/>
                        <a:pt x="1084" y="1085"/>
                        <a:pt x="1084" y="1085"/>
                      </a:cubicBezTo>
                      <a:cubicBezTo>
                        <a:pt x="1354" y="1054"/>
                        <a:pt x="1564" y="824"/>
                        <a:pt x="1564" y="544"/>
                      </a:cubicBezTo>
                      <a:cubicBezTo>
                        <a:pt x="1564" y="244"/>
                        <a:pt x="1322" y="0"/>
                        <a:pt x="1024" y="0"/>
                      </a:cubicBezTo>
                      <a:cubicBezTo>
                        <a:pt x="726" y="0"/>
                        <a:pt x="484" y="244"/>
                        <a:pt x="484" y="544"/>
                      </a:cubicBezTo>
                      <a:cubicBezTo>
                        <a:pt x="484" y="824"/>
                        <a:pt x="694" y="1054"/>
                        <a:pt x="964" y="1085"/>
                      </a:cubicBezTo>
                      <a:cubicBezTo>
                        <a:pt x="964" y="1208"/>
                        <a:pt x="964" y="1208"/>
                        <a:pt x="964" y="1208"/>
                      </a:cubicBezTo>
                      <a:cubicBezTo>
                        <a:pt x="420" y="1208"/>
                        <a:pt x="420" y="1208"/>
                        <a:pt x="420" y="1208"/>
                      </a:cubicBezTo>
                      <a:cubicBezTo>
                        <a:pt x="321" y="1208"/>
                        <a:pt x="240" y="1289"/>
                        <a:pt x="240" y="1388"/>
                      </a:cubicBezTo>
                      <a:cubicBezTo>
                        <a:pt x="240" y="1454"/>
                        <a:pt x="240" y="1454"/>
                        <a:pt x="240" y="1454"/>
                      </a:cubicBezTo>
                      <a:cubicBezTo>
                        <a:pt x="103" y="1482"/>
                        <a:pt x="0" y="1603"/>
                        <a:pt x="0" y="1748"/>
                      </a:cubicBezTo>
                      <a:cubicBezTo>
                        <a:pt x="0" y="1913"/>
                        <a:pt x="135" y="2048"/>
                        <a:pt x="300" y="2048"/>
                      </a:cubicBezTo>
                      <a:cubicBezTo>
                        <a:pt x="465" y="2048"/>
                        <a:pt x="600" y="1913"/>
                        <a:pt x="600" y="1748"/>
                      </a:cubicBezTo>
                      <a:cubicBezTo>
                        <a:pt x="600" y="1603"/>
                        <a:pt x="497" y="1482"/>
                        <a:pt x="360" y="1454"/>
                      </a:cubicBezTo>
                      <a:cubicBezTo>
                        <a:pt x="360" y="1388"/>
                        <a:pt x="360" y="1388"/>
                        <a:pt x="360" y="1388"/>
                      </a:cubicBezTo>
                      <a:cubicBezTo>
                        <a:pt x="360" y="1355"/>
                        <a:pt x="387" y="1328"/>
                        <a:pt x="420" y="1328"/>
                      </a:cubicBezTo>
                      <a:cubicBezTo>
                        <a:pt x="964" y="1328"/>
                        <a:pt x="964" y="1328"/>
                        <a:pt x="964" y="1328"/>
                      </a:cubicBezTo>
                      <a:cubicBezTo>
                        <a:pt x="964" y="1454"/>
                        <a:pt x="964" y="1454"/>
                        <a:pt x="964" y="1454"/>
                      </a:cubicBezTo>
                      <a:cubicBezTo>
                        <a:pt x="827" y="1482"/>
                        <a:pt x="724" y="1603"/>
                        <a:pt x="724" y="1748"/>
                      </a:cubicBezTo>
                      <a:cubicBezTo>
                        <a:pt x="724" y="1913"/>
                        <a:pt x="859" y="2048"/>
                        <a:pt x="1024" y="2048"/>
                      </a:cubicBezTo>
                      <a:cubicBezTo>
                        <a:pt x="1189" y="2048"/>
                        <a:pt x="1324" y="1913"/>
                        <a:pt x="1324" y="1748"/>
                      </a:cubicBezTo>
                      <a:cubicBezTo>
                        <a:pt x="1324" y="1603"/>
                        <a:pt x="1221" y="1482"/>
                        <a:pt x="1084" y="1454"/>
                      </a:cubicBezTo>
                      <a:cubicBezTo>
                        <a:pt x="1084" y="1328"/>
                        <a:pt x="1084" y="1328"/>
                        <a:pt x="1084" y="1328"/>
                      </a:cubicBezTo>
                      <a:cubicBezTo>
                        <a:pt x="1628" y="1328"/>
                        <a:pt x="1628" y="1328"/>
                        <a:pt x="1628" y="1328"/>
                      </a:cubicBezTo>
                      <a:cubicBezTo>
                        <a:pt x="1661" y="1328"/>
                        <a:pt x="1688" y="1355"/>
                        <a:pt x="1688" y="1388"/>
                      </a:cubicBezTo>
                      <a:cubicBezTo>
                        <a:pt x="1688" y="1454"/>
                        <a:pt x="1688" y="1454"/>
                        <a:pt x="1688" y="1454"/>
                      </a:cubicBezTo>
                      <a:cubicBezTo>
                        <a:pt x="1551" y="1482"/>
                        <a:pt x="1448" y="1603"/>
                        <a:pt x="1448" y="1748"/>
                      </a:cubicBezTo>
                      <a:cubicBezTo>
                        <a:pt x="1448" y="1913"/>
                        <a:pt x="1583" y="2048"/>
                        <a:pt x="1748" y="2048"/>
                      </a:cubicBezTo>
                      <a:cubicBezTo>
                        <a:pt x="1913" y="2048"/>
                        <a:pt x="2048" y="1913"/>
                        <a:pt x="2048" y="1748"/>
                      </a:cubicBezTo>
                      <a:cubicBezTo>
                        <a:pt x="2048" y="1603"/>
                        <a:pt x="1945" y="1482"/>
                        <a:pt x="1808" y="1454"/>
                      </a:cubicBezTo>
                      <a:close/>
                      <a:moveTo>
                        <a:pt x="480" y="1748"/>
                      </a:moveTo>
                      <a:cubicBezTo>
                        <a:pt x="480" y="1847"/>
                        <a:pt x="399" y="1928"/>
                        <a:pt x="300" y="1928"/>
                      </a:cubicBezTo>
                      <a:cubicBezTo>
                        <a:pt x="201" y="1928"/>
                        <a:pt x="120" y="1847"/>
                        <a:pt x="120" y="1748"/>
                      </a:cubicBezTo>
                      <a:cubicBezTo>
                        <a:pt x="120" y="1649"/>
                        <a:pt x="201" y="1568"/>
                        <a:pt x="300" y="1568"/>
                      </a:cubicBezTo>
                      <a:cubicBezTo>
                        <a:pt x="399" y="1568"/>
                        <a:pt x="480" y="1649"/>
                        <a:pt x="480" y="1748"/>
                      </a:cubicBezTo>
                      <a:close/>
                      <a:moveTo>
                        <a:pt x="1204" y="1748"/>
                      </a:moveTo>
                      <a:cubicBezTo>
                        <a:pt x="1204" y="1847"/>
                        <a:pt x="1123" y="1928"/>
                        <a:pt x="1024" y="1928"/>
                      </a:cubicBezTo>
                      <a:cubicBezTo>
                        <a:pt x="925" y="1928"/>
                        <a:pt x="844" y="1847"/>
                        <a:pt x="844" y="1748"/>
                      </a:cubicBezTo>
                      <a:cubicBezTo>
                        <a:pt x="844" y="1649"/>
                        <a:pt x="925" y="1568"/>
                        <a:pt x="1024" y="1568"/>
                      </a:cubicBezTo>
                      <a:cubicBezTo>
                        <a:pt x="1123" y="1568"/>
                        <a:pt x="1204" y="1649"/>
                        <a:pt x="1204" y="1748"/>
                      </a:cubicBezTo>
                      <a:close/>
                      <a:moveTo>
                        <a:pt x="1024" y="968"/>
                      </a:moveTo>
                      <a:cubicBezTo>
                        <a:pt x="792" y="968"/>
                        <a:pt x="604" y="778"/>
                        <a:pt x="604" y="544"/>
                      </a:cubicBezTo>
                      <a:cubicBezTo>
                        <a:pt x="604" y="310"/>
                        <a:pt x="792" y="120"/>
                        <a:pt x="1024" y="120"/>
                      </a:cubicBezTo>
                      <a:cubicBezTo>
                        <a:pt x="1256" y="120"/>
                        <a:pt x="1444" y="310"/>
                        <a:pt x="1444" y="544"/>
                      </a:cubicBezTo>
                      <a:cubicBezTo>
                        <a:pt x="1444" y="778"/>
                        <a:pt x="1256" y="968"/>
                        <a:pt x="1024" y="968"/>
                      </a:cubicBezTo>
                      <a:close/>
                      <a:moveTo>
                        <a:pt x="1748" y="1928"/>
                      </a:moveTo>
                      <a:cubicBezTo>
                        <a:pt x="1649" y="1928"/>
                        <a:pt x="1568" y="1847"/>
                        <a:pt x="1568" y="1748"/>
                      </a:cubicBezTo>
                      <a:cubicBezTo>
                        <a:pt x="1568" y="1649"/>
                        <a:pt x="1649" y="1568"/>
                        <a:pt x="1748" y="1568"/>
                      </a:cubicBezTo>
                      <a:cubicBezTo>
                        <a:pt x="1847" y="1568"/>
                        <a:pt x="1928" y="1649"/>
                        <a:pt x="1928" y="1748"/>
                      </a:cubicBezTo>
                      <a:cubicBezTo>
                        <a:pt x="1928" y="1847"/>
                        <a:pt x="1847" y="1928"/>
                        <a:pt x="1748" y="19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en-US" dirty="0"/>
                </a:p>
              </p:txBody>
            </p:sp>
          </p:grpSp>
        </p:grpSp>
      </p:grpSp>
      <p:sp>
        <p:nvSpPr>
          <p:cNvPr id="124" name="TextBox 123">
            <a:extLst>
              <a:ext uri="{FF2B5EF4-FFF2-40B4-BE49-F238E27FC236}">
                <a16:creationId xmlns:a16="http://schemas.microsoft.com/office/drawing/2014/main" id="{A8660719-CB9A-F172-005A-6E6E05476229}"/>
              </a:ext>
            </a:extLst>
          </p:cNvPr>
          <p:cNvSpPr txBox="1"/>
          <p:nvPr/>
        </p:nvSpPr>
        <p:spPr>
          <a:xfrm>
            <a:off x="1067004" y="3723437"/>
            <a:ext cx="2154636" cy="738664"/>
          </a:xfrm>
          <a:prstGeom prst="rect">
            <a:avLst/>
          </a:prstGeom>
          <a:noFill/>
        </p:spPr>
        <p:txBody>
          <a:bodyPr wrap="square" lIns="0" tIns="0" rIns="0" bIns="0" rtlCol="0">
            <a:spAutoFit/>
          </a:bodyPr>
          <a:lstStyle/>
          <a:p>
            <a:pPr algn="ctr" rtl="0"/>
            <a:r>
              <a:rPr lang="en-GB" sz="1600" dirty="0">
                <a:solidFill>
                  <a:srgbClr val="30353F"/>
                </a:solidFill>
              </a:rPr>
              <a:t>Employees 296</a:t>
            </a:r>
          </a:p>
          <a:p>
            <a:pPr algn="ctr" rtl="0"/>
            <a:r>
              <a:rPr lang="en-GB" sz="1600" dirty="0">
                <a:solidFill>
                  <a:srgbClr val="30353F"/>
                </a:solidFill>
              </a:rPr>
              <a:t>Leavers 6</a:t>
            </a:r>
          </a:p>
          <a:p>
            <a:pPr algn="ctr" rtl="0"/>
            <a:r>
              <a:rPr lang="en-GB" sz="1600" dirty="0">
                <a:solidFill>
                  <a:srgbClr val="30353F"/>
                </a:solidFill>
              </a:rPr>
              <a:t>Current 290</a:t>
            </a:r>
            <a:endParaRPr lang="en-gb" sz="1600" dirty="0">
              <a:solidFill>
                <a:srgbClr val="30353F"/>
              </a:solidFill>
            </a:endParaRPr>
          </a:p>
        </p:txBody>
      </p:sp>
      <p:sp>
        <p:nvSpPr>
          <p:cNvPr id="143" name="TextBox 142">
            <a:extLst>
              <a:ext uri="{FF2B5EF4-FFF2-40B4-BE49-F238E27FC236}">
                <a16:creationId xmlns:a16="http://schemas.microsoft.com/office/drawing/2014/main" id="{5B735054-20C5-711E-3770-5795E0762476}"/>
              </a:ext>
            </a:extLst>
          </p:cNvPr>
          <p:cNvSpPr txBox="1"/>
          <p:nvPr/>
        </p:nvSpPr>
        <p:spPr>
          <a:xfrm>
            <a:off x="1138686" y="4887396"/>
            <a:ext cx="1996689" cy="1231106"/>
          </a:xfrm>
          <a:prstGeom prst="rect">
            <a:avLst/>
          </a:prstGeom>
          <a:noFill/>
        </p:spPr>
        <p:txBody>
          <a:bodyPr wrap="square" lIns="0" tIns="0" rIns="0" bIns="0" rtlCol="0">
            <a:spAutoFit/>
          </a:bodyPr>
          <a:lstStyle/>
          <a:p>
            <a:pPr algn="ctr" rtl="0"/>
            <a:r>
              <a:rPr lang="en-gb" sz="4000" b="1" dirty="0">
                <a:solidFill>
                  <a:srgbClr val="30353F"/>
                </a:solidFill>
              </a:rPr>
              <a:t>2006 2013</a:t>
            </a:r>
          </a:p>
        </p:txBody>
      </p:sp>
      <p:sp>
        <p:nvSpPr>
          <p:cNvPr id="145" name="Rectangle 144">
            <a:extLst>
              <a:ext uri="{FF2B5EF4-FFF2-40B4-BE49-F238E27FC236}">
                <a16:creationId xmlns:a16="http://schemas.microsoft.com/office/drawing/2014/main" id="{7DF79A83-2CEC-4ED0-2279-09C6ABD9C064}"/>
              </a:ext>
              <a:ext uri="{C183D7F6-B498-43B3-948B-1728B52AA6E4}">
                <adec:decorative xmlns:adec="http://schemas.microsoft.com/office/drawing/2017/decorative" val="1"/>
              </a:ext>
            </a:extLst>
          </p:cNvPr>
          <p:cNvSpPr/>
          <p:nvPr/>
        </p:nvSpPr>
        <p:spPr>
          <a:xfrm>
            <a:off x="8957488" y="2547286"/>
            <a:ext cx="2180381" cy="3447372"/>
          </a:xfrm>
          <a:prstGeom prst="rect">
            <a:avLst/>
          </a:prstGeom>
          <a:gradFill flip="none" rotWithShape="1">
            <a:gsLst>
              <a:gs pos="100000">
                <a:srgbClr val="BABABA">
                  <a:alpha val="0"/>
                </a:srgbClr>
              </a:gs>
              <a:gs pos="0">
                <a:srgbClr val="BABABA"/>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nvGrpSpPr>
          <p:cNvPr id="6" name="Group 5">
            <a:extLst>
              <a:ext uri="{FF2B5EF4-FFF2-40B4-BE49-F238E27FC236}">
                <a16:creationId xmlns:a16="http://schemas.microsoft.com/office/drawing/2014/main" id="{0A19455A-AD84-3449-D7C2-2E68E26754B3}"/>
              </a:ext>
              <a:ext uri="{C183D7F6-B498-43B3-948B-1728B52AA6E4}">
                <adec:decorative xmlns:adec="http://schemas.microsoft.com/office/drawing/2017/decorative" val="1"/>
              </a:ext>
            </a:extLst>
          </p:cNvPr>
          <p:cNvGrpSpPr/>
          <p:nvPr/>
        </p:nvGrpSpPr>
        <p:grpSpPr>
          <a:xfrm>
            <a:off x="8207524" y="1257300"/>
            <a:ext cx="3680308" cy="2453538"/>
            <a:chOff x="8149543" y="1192972"/>
            <a:chExt cx="4062503" cy="2708336"/>
          </a:xfrm>
        </p:grpSpPr>
        <p:sp>
          <p:nvSpPr>
            <p:cNvPr id="146" name="Oval 145">
              <a:extLst>
                <a:ext uri="{FF2B5EF4-FFF2-40B4-BE49-F238E27FC236}">
                  <a16:creationId xmlns:a16="http://schemas.microsoft.com/office/drawing/2014/main" id="{BAECC02E-034B-40C2-C43C-7F125D06D9A0}"/>
                </a:ext>
              </a:extLst>
            </p:cNvPr>
            <p:cNvSpPr/>
            <p:nvPr/>
          </p:nvSpPr>
          <p:spPr>
            <a:xfrm>
              <a:off x="9386960" y="1753306"/>
              <a:ext cx="1587668" cy="15876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aphicFrame>
          <p:nvGraphicFramePr>
            <p:cNvPr id="115" name="Chart 114">
              <a:extLst>
                <a:ext uri="{FF2B5EF4-FFF2-40B4-BE49-F238E27FC236}">
                  <a16:creationId xmlns:a16="http://schemas.microsoft.com/office/drawing/2014/main" id="{7B882374-313B-8399-DA44-0AAD2BA4DB6F}"/>
                </a:ext>
              </a:extLst>
            </p:cNvPr>
            <p:cNvGraphicFramePr/>
            <p:nvPr/>
          </p:nvGraphicFramePr>
          <p:xfrm>
            <a:off x="8149543" y="1192972"/>
            <a:ext cx="4062503" cy="2708336"/>
          </p:xfrm>
          <a:graphic>
            <a:graphicData uri="http://schemas.openxmlformats.org/drawingml/2006/chart">
              <c:chart xmlns:c="http://schemas.openxmlformats.org/drawingml/2006/chart" xmlns:r="http://schemas.openxmlformats.org/officeDocument/2006/relationships" r:id="rId6"/>
            </a:graphicData>
          </a:graphic>
        </p:graphicFrame>
      </p:grpSp>
      <p:sp>
        <p:nvSpPr>
          <p:cNvPr id="126" name="TextBox 125">
            <a:extLst>
              <a:ext uri="{FF2B5EF4-FFF2-40B4-BE49-F238E27FC236}">
                <a16:creationId xmlns:a16="http://schemas.microsoft.com/office/drawing/2014/main" id="{5AF3BCF7-FCE6-F606-78D0-B79E6665E2DD}"/>
              </a:ext>
            </a:extLst>
          </p:cNvPr>
          <p:cNvSpPr txBox="1"/>
          <p:nvPr/>
        </p:nvSpPr>
        <p:spPr>
          <a:xfrm>
            <a:off x="8970360" y="3721965"/>
            <a:ext cx="2154637" cy="738664"/>
          </a:xfrm>
          <a:prstGeom prst="rect">
            <a:avLst/>
          </a:prstGeom>
          <a:noFill/>
        </p:spPr>
        <p:txBody>
          <a:bodyPr wrap="square" lIns="0" tIns="0" rIns="0" bIns="0" rtlCol="0">
            <a:spAutoFit/>
          </a:bodyPr>
          <a:lstStyle>
            <a:defPPr>
              <a:defRPr lang="en-US"/>
            </a:defPPr>
            <a:lvl1pPr algn="ctr">
              <a:defRPr sz="1600">
                <a:solidFill>
                  <a:schemeClr val="bg1"/>
                </a:solidFill>
              </a:defRPr>
            </a:lvl1pPr>
          </a:lstStyle>
          <a:p>
            <a:pPr rtl="0"/>
            <a:r>
              <a:rPr lang="en-GB" dirty="0">
                <a:solidFill>
                  <a:srgbClr val="30353F"/>
                </a:solidFill>
              </a:rPr>
              <a:t>Day shift 60%</a:t>
            </a:r>
          </a:p>
          <a:p>
            <a:pPr rtl="0"/>
            <a:r>
              <a:rPr lang="en-GB" dirty="0">
                <a:solidFill>
                  <a:srgbClr val="30353F"/>
                </a:solidFill>
              </a:rPr>
              <a:t>Afternoon shift 22%</a:t>
            </a:r>
          </a:p>
          <a:p>
            <a:pPr rtl="0"/>
            <a:r>
              <a:rPr lang="en-GB" dirty="0">
                <a:solidFill>
                  <a:srgbClr val="30353F"/>
                </a:solidFill>
              </a:rPr>
              <a:t>Evening shift 19%</a:t>
            </a:r>
            <a:endParaRPr lang="en-gb" dirty="0">
              <a:solidFill>
                <a:srgbClr val="30353F"/>
              </a:solidFill>
            </a:endParaRPr>
          </a:p>
        </p:txBody>
      </p:sp>
      <p:sp>
        <p:nvSpPr>
          <p:cNvPr id="147" name="TextBox 146">
            <a:extLst>
              <a:ext uri="{FF2B5EF4-FFF2-40B4-BE49-F238E27FC236}">
                <a16:creationId xmlns:a16="http://schemas.microsoft.com/office/drawing/2014/main" id="{3230A122-EE27-8FF1-6DA0-A0A77EB505FB}"/>
              </a:ext>
            </a:extLst>
          </p:cNvPr>
          <p:cNvSpPr txBox="1"/>
          <p:nvPr/>
        </p:nvSpPr>
        <p:spPr>
          <a:xfrm>
            <a:off x="9606936" y="5237975"/>
            <a:ext cx="1035925" cy="615553"/>
          </a:xfrm>
          <a:prstGeom prst="rect">
            <a:avLst/>
          </a:prstGeom>
          <a:noFill/>
        </p:spPr>
        <p:txBody>
          <a:bodyPr wrap="square" lIns="0" tIns="0" rIns="0" bIns="0" rtlCol="0">
            <a:spAutoFit/>
          </a:bodyPr>
          <a:lstStyle/>
          <a:p>
            <a:pPr algn="ctr" rtl="0"/>
            <a:r>
              <a:rPr lang="en-gb" sz="4000" b="1" dirty="0">
                <a:solidFill>
                  <a:srgbClr val="BABABA"/>
                </a:solidFill>
              </a:rPr>
              <a:t>60%</a:t>
            </a:r>
          </a:p>
        </p:txBody>
      </p:sp>
      <p:sp>
        <p:nvSpPr>
          <p:cNvPr id="35" name="TextBox 34">
            <a:extLst>
              <a:ext uri="{FF2B5EF4-FFF2-40B4-BE49-F238E27FC236}">
                <a16:creationId xmlns:a16="http://schemas.microsoft.com/office/drawing/2014/main" id="{6508A12F-78DA-630F-60CC-FB684537F13C}"/>
              </a:ext>
            </a:extLst>
          </p:cNvPr>
          <p:cNvSpPr txBox="1"/>
          <p:nvPr/>
        </p:nvSpPr>
        <p:spPr>
          <a:xfrm>
            <a:off x="4900161" y="165381"/>
            <a:ext cx="2391680" cy="492443"/>
          </a:xfrm>
          <a:prstGeom prst="rect">
            <a:avLst/>
          </a:prstGeom>
          <a:noFill/>
        </p:spPr>
        <p:txBody>
          <a:bodyPr wrap="none" lIns="0" tIns="0" rIns="0" bIns="0" rtlCol="0">
            <a:spAutoFit/>
          </a:bodyPr>
          <a:lstStyle/>
          <a:p>
            <a:pPr algn="ctr" rtl="0">
              <a:tabLst>
                <a:tab pos="347663" algn="l"/>
              </a:tabLst>
            </a:pPr>
            <a:r>
              <a:rPr lang="en-gb" sz="3200" b="1" dirty="0">
                <a:solidFill>
                  <a:srgbClr val="30353F"/>
                </a:solidFill>
                <a:latin typeface="+mj-lt"/>
              </a:rPr>
              <a:t>Introduction</a:t>
            </a:r>
          </a:p>
        </p:txBody>
      </p:sp>
      <p:pic>
        <p:nvPicPr>
          <p:cNvPr id="8" name="Graphic 7" descr="Earth globe: Americas with solid fill">
            <a:extLst>
              <a:ext uri="{FF2B5EF4-FFF2-40B4-BE49-F238E27FC236}">
                <a16:creationId xmlns:a16="http://schemas.microsoft.com/office/drawing/2014/main" id="{B274C485-4DC8-02EB-985C-810369E7F84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38800" y="2044522"/>
            <a:ext cx="914400" cy="914400"/>
          </a:xfrm>
          <a:prstGeom prst="rect">
            <a:avLst/>
          </a:prstGeom>
        </p:spPr>
      </p:pic>
      <p:sp>
        <p:nvSpPr>
          <p:cNvPr id="5" name="Footer Placeholder 4">
            <a:extLst>
              <a:ext uri="{FF2B5EF4-FFF2-40B4-BE49-F238E27FC236}">
                <a16:creationId xmlns:a16="http://schemas.microsoft.com/office/drawing/2014/main" id="{1C49BDD7-1F72-F7DB-60BA-6F736EC2419B}"/>
              </a:ext>
            </a:extLst>
          </p:cNvPr>
          <p:cNvSpPr>
            <a:spLocks noGrp="1"/>
          </p:cNvSpPr>
          <p:nvPr>
            <p:ph type="ftr" sz="quarter" idx="11"/>
          </p:nvPr>
        </p:nvSpPr>
        <p:spPr/>
        <p:txBody>
          <a:bodyPr/>
          <a:lstStyle/>
          <a:p>
            <a:pPr rtl="0"/>
            <a:r>
              <a:rPr lang="en-US"/>
              <a:t>Adventure Works 2019 </a:t>
            </a:r>
          </a:p>
        </p:txBody>
      </p:sp>
      <p:pic>
        <p:nvPicPr>
          <p:cNvPr id="11" name="Graphic 10" descr="Alarm clock with solid fill">
            <a:extLst>
              <a:ext uri="{FF2B5EF4-FFF2-40B4-BE49-F238E27FC236}">
                <a16:creationId xmlns:a16="http://schemas.microsoft.com/office/drawing/2014/main" id="{82678199-9188-A695-C413-ED96803B551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561576" y="1985467"/>
            <a:ext cx="914400" cy="914400"/>
          </a:xfrm>
          <a:prstGeom prst="rect">
            <a:avLst/>
          </a:prstGeom>
        </p:spPr>
      </p:pic>
    </p:spTree>
    <p:extLst>
      <p:ext uri="{BB962C8B-B14F-4D97-AF65-F5344CB8AC3E}">
        <p14:creationId xmlns:p14="http://schemas.microsoft.com/office/powerpoint/2010/main" val="12406289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60000">
              <a:srgbClr val="1F2229">
                <a:alpha val="60000"/>
              </a:srgbClr>
            </a:gs>
            <a:gs pos="18000">
              <a:srgbClr val="1F2229">
                <a:alpha val="91765"/>
              </a:srgbClr>
            </a:gs>
          </a:gsLst>
          <a:lin ang="16200000" scaled="1"/>
        </a:gradFill>
        <a:effectLst/>
      </p:bgPr>
    </p:bg>
    <p:spTree>
      <p:nvGrpSpPr>
        <p:cNvPr id="1" name=""/>
        <p:cNvGrpSpPr/>
        <p:nvPr/>
      </p:nvGrpSpPr>
      <p:grpSpPr>
        <a:xfrm>
          <a:off x="0" y="0"/>
          <a:ext cx="0" cy="0"/>
          <a:chOff x="0" y="0"/>
          <a:chExt cx="0" cy="0"/>
        </a:xfrm>
      </p:grpSpPr>
      <p:pic>
        <p:nvPicPr>
          <p:cNvPr id="4" name="Picture 3" descr="A graph of blue and orange bars&#10;&#10;AI-generated content may be incorrect.">
            <a:extLst>
              <a:ext uri="{FF2B5EF4-FFF2-40B4-BE49-F238E27FC236}">
                <a16:creationId xmlns:a16="http://schemas.microsoft.com/office/drawing/2014/main" id="{57E28C48-1888-90D4-FF20-8ECC39EDCD7A}"/>
              </a:ext>
            </a:extLst>
          </p:cNvPr>
          <p:cNvPicPr>
            <a:picLocks noChangeAspect="1"/>
          </p:cNvPicPr>
          <p:nvPr/>
        </p:nvPicPr>
        <p:blipFill>
          <a:blip r:embed="rId3">
            <a:duotone>
              <a:schemeClr val="accent5">
                <a:shade val="45000"/>
                <a:satMod val="135000"/>
              </a:schemeClr>
              <a:prstClr val="white"/>
            </a:duotone>
            <a:extLst>
              <a:ext uri="{BEBA8EAE-BF5A-486C-A8C5-ECC9F3942E4B}">
                <a14:imgProps xmlns:a14="http://schemas.microsoft.com/office/drawing/2010/main">
                  <a14:imgLayer r:embed="rId4">
                    <a14:imgEffect>
                      <a14:colorTemperature colorTemp="4690"/>
                    </a14:imgEffect>
                  </a14:imgLayer>
                </a14:imgProps>
              </a:ext>
              <a:ext uri="{28A0092B-C50C-407E-A947-70E740481C1C}">
                <a14:useLocalDpi xmlns:a14="http://schemas.microsoft.com/office/drawing/2010/main" val="0"/>
              </a:ext>
            </a:extLst>
          </a:blip>
          <a:stretch>
            <a:fillRect/>
          </a:stretch>
        </p:blipFill>
        <p:spPr>
          <a:xfrm>
            <a:off x="818800" y="1328928"/>
            <a:ext cx="10105232" cy="49282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itle 1">
            <a:extLst>
              <a:ext uri="{FF2B5EF4-FFF2-40B4-BE49-F238E27FC236}">
                <a16:creationId xmlns:a16="http://schemas.microsoft.com/office/drawing/2014/main" id="{57F2786A-3417-1F34-4436-9ED2A8A16EC4}"/>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(b) Sick Leave By Department</a:t>
            </a:r>
          </a:p>
        </p:txBody>
      </p:sp>
    </p:spTree>
    <p:extLst>
      <p:ext uri="{BB962C8B-B14F-4D97-AF65-F5344CB8AC3E}">
        <p14:creationId xmlns:p14="http://schemas.microsoft.com/office/powerpoint/2010/main" val="35621038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7AD6008-B173-0D55-2704-2DB42CC1F3F1}"/>
              </a:ext>
              <a:ext uri="{C183D7F6-B498-43B3-948B-1728B52AA6E4}">
                <adec:decorative xmlns:adec="http://schemas.microsoft.com/office/drawing/2017/decorative" val="1"/>
              </a:ext>
            </a:extLst>
          </p:cNvPr>
          <p:cNvSpPr/>
          <p:nvPr/>
        </p:nvSpPr>
        <p:spPr>
          <a:xfrm>
            <a:off x="-13929" y="0"/>
            <a:ext cx="12192000" cy="6858000"/>
          </a:xfrm>
          <a:prstGeom prst="rect">
            <a:avLst/>
          </a:prstGeom>
          <a:gradFill flip="none" rotWithShape="1">
            <a:gsLst>
              <a:gs pos="100000">
                <a:srgbClr val="1F2229">
                  <a:alpha val="60000"/>
                </a:srgbClr>
              </a:gs>
              <a:gs pos="20000">
                <a:srgbClr val="1F2229">
                  <a:alpha val="91765"/>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pic>
        <p:nvPicPr>
          <p:cNvPr id="4" name="Picture 3" descr="A screenshot of a graph&#10;&#10;AI-generated content may be incorrect.">
            <a:extLst>
              <a:ext uri="{FF2B5EF4-FFF2-40B4-BE49-F238E27FC236}">
                <a16:creationId xmlns:a16="http://schemas.microsoft.com/office/drawing/2014/main" id="{5423A12D-DE83-2A34-7F8D-7C3E2F664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1" y="938784"/>
            <a:ext cx="9000744" cy="5395051"/>
          </a:xfrm>
          <a:prstGeom prst="rect">
            <a:avLst/>
          </a:prstGeom>
          <a:scene3d>
            <a:camera prst="orthographicFront"/>
            <a:lightRig rig="threePt" dir="t"/>
          </a:scene3d>
          <a:sp3d>
            <a:bevelT prst="angle"/>
          </a:sp3d>
        </p:spPr>
      </p:pic>
      <p:sp>
        <p:nvSpPr>
          <p:cNvPr id="5" name="Title 1">
            <a:extLst>
              <a:ext uri="{FF2B5EF4-FFF2-40B4-BE49-F238E27FC236}">
                <a16:creationId xmlns:a16="http://schemas.microsoft.com/office/drawing/2014/main" id="{32BA4456-9724-2C28-4A61-BF17E0254CDB}"/>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(b) Sick Leave By Department</a:t>
            </a:r>
          </a:p>
        </p:txBody>
      </p:sp>
      <p:sp>
        <p:nvSpPr>
          <p:cNvPr id="3" name="Speech Bubble: Rectangle 2">
            <a:extLst>
              <a:ext uri="{FF2B5EF4-FFF2-40B4-BE49-F238E27FC236}">
                <a16:creationId xmlns:a16="http://schemas.microsoft.com/office/drawing/2014/main" id="{AD4B6FE5-9FC6-F4B0-15DC-83EDD3576B5E}"/>
              </a:ext>
            </a:extLst>
          </p:cNvPr>
          <p:cNvSpPr/>
          <p:nvPr/>
        </p:nvSpPr>
        <p:spPr>
          <a:xfrm>
            <a:off x="7924801" y="3429000"/>
            <a:ext cx="1889760" cy="1737360"/>
          </a:xfrm>
          <a:prstGeom prst="wedgeRectCallout">
            <a:avLst/>
          </a:prstGeom>
          <a:solidFill>
            <a:schemeClr val="accent5">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1A80D9C3-2ED2-42D1-31C9-71FDA7BFC8DC}"/>
              </a:ext>
            </a:extLst>
          </p:cNvPr>
          <p:cNvSpPr txBox="1"/>
          <p:nvPr/>
        </p:nvSpPr>
        <p:spPr>
          <a:xfrm>
            <a:off x="8138160" y="3636309"/>
            <a:ext cx="1508760" cy="1107996"/>
          </a:xfrm>
          <a:prstGeom prst="rect">
            <a:avLst/>
          </a:prstGeom>
          <a:noFill/>
        </p:spPr>
        <p:txBody>
          <a:bodyPr wrap="square" rtlCol="0">
            <a:spAutoFit/>
          </a:bodyPr>
          <a:lstStyle/>
          <a:p>
            <a:r>
              <a:rPr lang="en-GB" sz="2200" dirty="0"/>
              <a:t>Working hours for production </a:t>
            </a:r>
          </a:p>
        </p:txBody>
      </p:sp>
      <p:cxnSp>
        <p:nvCxnSpPr>
          <p:cNvPr id="8" name="Straight Arrow Connector 7">
            <a:extLst>
              <a:ext uri="{FF2B5EF4-FFF2-40B4-BE49-F238E27FC236}">
                <a16:creationId xmlns:a16="http://schemas.microsoft.com/office/drawing/2014/main" id="{3434D7F1-C1DF-2296-25EA-AF038A10D21A}"/>
              </a:ext>
            </a:extLst>
          </p:cNvPr>
          <p:cNvCxnSpPr/>
          <p:nvPr/>
        </p:nvCxnSpPr>
        <p:spPr>
          <a:xfrm>
            <a:off x="7391400" y="1691640"/>
            <a:ext cx="533401" cy="173736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263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black and white photo of a city">
            <a:extLst>
              <a:ext uri="{FF2B5EF4-FFF2-40B4-BE49-F238E27FC236}">
                <a16:creationId xmlns:a16="http://schemas.microsoft.com/office/drawing/2014/main" id="{E6F0885C-7744-EE4A-EA9E-687DE8906129}"/>
              </a:ext>
            </a:extLst>
          </p:cNvPr>
          <p:cNvPicPr>
            <a:picLocks noChangeAspect="1"/>
          </p:cNvPicPr>
          <p:nvPr/>
        </p:nvPicPr>
        <p:blipFill>
          <a:blip r:embed="rId3" cstate="print">
            <a:alphaModFix amt="6000"/>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pic>
        <p:nvPicPr>
          <p:cNvPr id="4" name="Picture 3" descr="A graph of a graph&#10;&#10;AI-generated content may be incorrect.">
            <a:extLst>
              <a:ext uri="{FF2B5EF4-FFF2-40B4-BE49-F238E27FC236}">
                <a16:creationId xmlns:a16="http://schemas.microsoft.com/office/drawing/2014/main" id="{1CF3F182-63A7-51B1-9C7F-102EE37FC135}"/>
              </a:ext>
            </a:extLst>
          </p:cNvPr>
          <p:cNvPicPr>
            <a:picLocks noChangeAspect="1"/>
          </p:cNvPicPr>
          <p:nvPr/>
        </p:nvPicPr>
        <p:blipFill>
          <a:blip r:embed="rId4">
            <a:duotone>
              <a:schemeClr val="accent5">
                <a:shade val="45000"/>
                <a:satMod val="135000"/>
              </a:schemeClr>
              <a:prstClr val="white"/>
            </a:duotone>
            <a:extLst>
              <a:ext uri="{BEBA8EAE-BF5A-486C-A8C5-ECC9F3942E4B}">
                <a14:imgProps xmlns:a14="http://schemas.microsoft.com/office/drawing/2010/main">
                  <a14:imgLayer r:embed="rId5">
                    <a14:imgEffect>
                      <a14:colorTemperature colorTemp="4110"/>
                    </a14:imgEffect>
                    <a14:imgEffect>
                      <a14:saturation sat="288000"/>
                    </a14:imgEffect>
                  </a14:imgLayer>
                </a14:imgProps>
              </a:ext>
              <a:ext uri="{28A0092B-C50C-407E-A947-70E740481C1C}">
                <a14:useLocalDpi xmlns:a14="http://schemas.microsoft.com/office/drawing/2010/main" val="0"/>
              </a:ext>
            </a:extLst>
          </a:blip>
          <a:stretch>
            <a:fillRect/>
          </a:stretch>
        </p:blipFill>
        <p:spPr>
          <a:xfrm>
            <a:off x="838201" y="1475231"/>
            <a:ext cx="9939538" cy="4969770"/>
          </a:xfrm>
          <a:prstGeom prst="rect">
            <a:avLst/>
          </a:prstGeom>
          <a:ln>
            <a:noFill/>
          </a:ln>
          <a:effectLst>
            <a:outerShdw blurRad="292100" dist="139700" dir="2700000" algn="tl" rotWithShape="0">
              <a:srgbClr val="333333">
                <a:alpha val="65000"/>
              </a:srgbClr>
            </a:outerShdw>
          </a:effectLst>
        </p:spPr>
      </p:pic>
      <p:sp>
        <p:nvSpPr>
          <p:cNvPr id="6" name="Title 1">
            <a:extLst>
              <a:ext uri="{FF2B5EF4-FFF2-40B4-BE49-F238E27FC236}">
                <a16:creationId xmlns:a16="http://schemas.microsoft.com/office/drawing/2014/main" id="{89A1316F-7269-1DD5-5587-40722B1F7749}"/>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(c) Sick Leave By Gender</a:t>
            </a:r>
          </a:p>
        </p:txBody>
      </p:sp>
    </p:spTree>
    <p:extLst>
      <p:ext uri="{BB962C8B-B14F-4D97-AF65-F5344CB8AC3E}">
        <p14:creationId xmlns:p14="http://schemas.microsoft.com/office/powerpoint/2010/main" val="1864637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tree trunk&#10;&#10;AI-generated content may be incorrect.">
            <a:extLst>
              <a:ext uri="{FF2B5EF4-FFF2-40B4-BE49-F238E27FC236}">
                <a16:creationId xmlns:a16="http://schemas.microsoft.com/office/drawing/2014/main" id="{F333F371-7EF0-D1FF-53A5-6201B73A8B03}"/>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F257D39-AA5D-363F-F10C-3E192128831C}"/>
              </a:ext>
            </a:extLst>
          </p:cNvPr>
          <p:cNvSpPr>
            <a:spLocks noGrp="1"/>
          </p:cNvSpPr>
          <p:nvPr>
            <p:ph type="title"/>
          </p:nvPr>
        </p:nvSpPr>
        <p:spPr>
          <a:xfrm>
            <a:off x="838200" y="365125"/>
            <a:ext cx="5257800" cy="573659"/>
          </a:xfrm>
        </p:spPr>
        <p:txBody>
          <a:bodyPr>
            <a:normAutofit/>
          </a:bodyPr>
          <a:lstStyle/>
          <a:p>
            <a:r>
              <a:rPr lang="en-GB" sz="2400" dirty="0"/>
              <a:t>(b) Sick Leave By Department</a:t>
            </a:r>
          </a:p>
        </p:txBody>
      </p:sp>
      <p:pic>
        <p:nvPicPr>
          <p:cNvPr id="24" name="Picture 23" descr="A blue and red graph&#10;&#10;AI-generated content may be incorrect.">
            <a:extLst>
              <a:ext uri="{FF2B5EF4-FFF2-40B4-BE49-F238E27FC236}">
                <a16:creationId xmlns:a16="http://schemas.microsoft.com/office/drawing/2014/main" id="{A46AF729-E0CA-B39A-E7F4-120D8AC5AC0A}"/>
              </a:ext>
            </a:extLst>
          </p:cNvPr>
          <p:cNvPicPr>
            <a:picLocks noChangeAspect="1"/>
          </p:cNvPicPr>
          <p:nvPr/>
        </p:nvPicPr>
        <p:blipFill>
          <a:blip r:embed="rId4">
            <a:alphaModFix amt="85000"/>
            <a:extLst>
              <a:ext uri="{BEBA8EAE-BF5A-486C-A8C5-ECC9F3942E4B}">
                <a14:imgProps xmlns:a14="http://schemas.microsoft.com/office/drawing/2010/main">
                  <a14:imgLayer r:embed="rId5">
                    <a14:imgEffect>
                      <a14:colorTemperature colorTemp="6933"/>
                    </a14:imgEffect>
                    <a14:imgEffect>
                      <a14:saturation sat="200000"/>
                    </a14:imgEffect>
                  </a14:imgLayer>
                </a14:imgProps>
              </a:ext>
              <a:ext uri="{28A0092B-C50C-407E-A947-70E740481C1C}">
                <a14:useLocalDpi xmlns:a14="http://schemas.microsoft.com/office/drawing/2010/main" val="0"/>
              </a:ext>
            </a:extLst>
          </a:blip>
          <a:stretch>
            <a:fillRect/>
          </a:stretch>
        </p:blipFill>
        <p:spPr>
          <a:xfrm>
            <a:off x="640080" y="853440"/>
            <a:ext cx="10713720" cy="6014085"/>
          </a:xfrm>
          <a:prstGeom prst="rect">
            <a:avLst/>
          </a:prstGeom>
          <a:ln>
            <a:noFill/>
          </a:ln>
          <a:effectLst>
            <a:softEdge rad="112500"/>
          </a:effectLst>
        </p:spPr>
      </p:pic>
    </p:spTree>
    <p:extLst>
      <p:ext uri="{BB962C8B-B14F-4D97-AF65-F5344CB8AC3E}">
        <p14:creationId xmlns:p14="http://schemas.microsoft.com/office/powerpoint/2010/main" val="2100759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ack and white photo of a city&#10;&#10;Description automatically generated">
            <a:extLst>
              <a:ext uri="{FF2B5EF4-FFF2-40B4-BE49-F238E27FC236}">
                <a16:creationId xmlns:a16="http://schemas.microsoft.com/office/drawing/2014/main" id="{C6E44A69-B096-FA2F-B494-6219A9FC1197}"/>
              </a:ext>
            </a:extLst>
          </p:cNvPr>
          <p:cNvPicPr>
            <a:picLocks noChangeAspect="1"/>
          </p:cNvPicPr>
          <p:nvPr/>
        </p:nvPicPr>
        <p:blipFill>
          <a:blip r:embed="rId3" cstate="print">
            <a:alphaModFix amt="15000"/>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Title 1">
            <a:extLst>
              <a:ext uri="{FF2B5EF4-FFF2-40B4-BE49-F238E27FC236}">
                <a16:creationId xmlns:a16="http://schemas.microsoft.com/office/drawing/2014/main" id="{58504105-AF96-FC6F-A7F8-3AD82C0E10A4}"/>
              </a:ext>
            </a:extLst>
          </p:cNvPr>
          <p:cNvSpPr txBox="1">
            <a:spLocks/>
          </p:cNvSpPr>
          <p:nvPr/>
        </p:nvSpPr>
        <p:spPr>
          <a:xfrm>
            <a:off x="838200" y="365125"/>
            <a:ext cx="5257800" cy="573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400" dirty="0"/>
              <a:t>(c) Sick Leave By Gender</a:t>
            </a:r>
          </a:p>
        </p:txBody>
      </p:sp>
      <p:graphicFrame>
        <p:nvGraphicFramePr>
          <p:cNvPr id="5" name="Table 4">
            <a:extLst>
              <a:ext uri="{FF2B5EF4-FFF2-40B4-BE49-F238E27FC236}">
                <a16:creationId xmlns:a16="http://schemas.microsoft.com/office/drawing/2014/main" id="{D23D5EDA-FB8D-6DB6-2AEF-CAFBC3A5ADC0}"/>
              </a:ext>
            </a:extLst>
          </p:cNvPr>
          <p:cNvGraphicFramePr>
            <a:graphicFrameLocks noGrp="1"/>
          </p:cNvGraphicFramePr>
          <p:nvPr>
            <p:extLst>
              <p:ext uri="{D42A27DB-BD31-4B8C-83A1-F6EECF244321}">
                <p14:modId xmlns:p14="http://schemas.microsoft.com/office/powerpoint/2010/main" val="2668369591"/>
              </p:ext>
            </p:extLst>
          </p:nvPr>
        </p:nvGraphicFramePr>
        <p:xfrm>
          <a:off x="314325" y="1303908"/>
          <a:ext cx="11501440" cy="4525389"/>
        </p:xfrm>
        <a:graphic>
          <a:graphicData uri="http://schemas.openxmlformats.org/drawingml/2006/table">
            <a:tbl>
              <a:tblPr firstRow="1" bandRow="1"/>
              <a:tblGrid>
                <a:gridCol w="1616075">
                  <a:extLst>
                    <a:ext uri="{9D8B030D-6E8A-4147-A177-3AD203B41FA5}">
                      <a16:colId xmlns:a16="http://schemas.microsoft.com/office/drawing/2014/main" val="3991393712"/>
                    </a:ext>
                  </a:extLst>
                </a:gridCol>
                <a:gridCol w="1259285">
                  <a:extLst>
                    <a:ext uri="{9D8B030D-6E8A-4147-A177-3AD203B41FA5}">
                      <a16:colId xmlns:a16="http://schemas.microsoft.com/office/drawing/2014/main" val="2774727858"/>
                    </a:ext>
                  </a:extLst>
                </a:gridCol>
                <a:gridCol w="1437680">
                  <a:extLst>
                    <a:ext uri="{9D8B030D-6E8A-4147-A177-3AD203B41FA5}">
                      <a16:colId xmlns:a16="http://schemas.microsoft.com/office/drawing/2014/main" val="2677137025"/>
                    </a:ext>
                  </a:extLst>
                </a:gridCol>
                <a:gridCol w="1437680">
                  <a:extLst>
                    <a:ext uri="{9D8B030D-6E8A-4147-A177-3AD203B41FA5}">
                      <a16:colId xmlns:a16="http://schemas.microsoft.com/office/drawing/2014/main" val="130392812"/>
                    </a:ext>
                  </a:extLst>
                </a:gridCol>
                <a:gridCol w="1437680">
                  <a:extLst>
                    <a:ext uri="{9D8B030D-6E8A-4147-A177-3AD203B41FA5}">
                      <a16:colId xmlns:a16="http://schemas.microsoft.com/office/drawing/2014/main" val="475068042"/>
                    </a:ext>
                  </a:extLst>
                </a:gridCol>
                <a:gridCol w="1437680">
                  <a:extLst>
                    <a:ext uri="{9D8B030D-6E8A-4147-A177-3AD203B41FA5}">
                      <a16:colId xmlns:a16="http://schemas.microsoft.com/office/drawing/2014/main" val="3485321968"/>
                    </a:ext>
                  </a:extLst>
                </a:gridCol>
                <a:gridCol w="1437680">
                  <a:extLst>
                    <a:ext uri="{9D8B030D-6E8A-4147-A177-3AD203B41FA5}">
                      <a16:colId xmlns:a16="http://schemas.microsoft.com/office/drawing/2014/main" val="53876477"/>
                    </a:ext>
                  </a:extLst>
                </a:gridCol>
                <a:gridCol w="1437680">
                  <a:extLst>
                    <a:ext uri="{9D8B030D-6E8A-4147-A177-3AD203B41FA5}">
                      <a16:colId xmlns:a16="http://schemas.microsoft.com/office/drawing/2014/main" val="3317935600"/>
                    </a:ext>
                  </a:extLst>
                </a:gridCol>
              </a:tblGrid>
              <a:tr h="483807">
                <a:tc gridSpan="3">
                  <a:txBody>
                    <a:bodyPr/>
                    <a:lstStyle/>
                    <a:p>
                      <a:pPr algn="l" fontAlgn="b"/>
                      <a:r>
                        <a:rPr lang="en-GB" sz="2100" b="1" i="0" u="none" strike="noStrike" dirty="0">
                          <a:ln>
                            <a:noFill/>
                          </a:ln>
                          <a:solidFill>
                            <a:schemeClr val="accent4">
                              <a:lumMod val="75000"/>
                            </a:schemeClr>
                          </a:solidFill>
                          <a:effectLst/>
                          <a:latin typeface="Aptos Narrow" panose="020B0004020202020204" pitchFamily="34" charset="0"/>
                        </a:rPr>
                        <a:t>Sick Leave Hours</a:t>
                      </a:r>
                    </a:p>
                  </a:txBody>
                  <a:tcPr marL="18528" marR="18528" marT="18528" marB="0" anchor="b">
                    <a:lnL>
                      <a:noFill/>
                    </a:lnL>
                    <a:lnR>
                      <a:noFill/>
                    </a:lnR>
                    <a:lnT>
                      <a:noFill/>
                    </a:lnT>
                    <a:lnB>
                      <a:noFill/>
                    </a:lnB>
                    <a:solidFill>
                      <a:schemeClr val="accent6">
                        <a:lumMod val="20000"/>
                        <a:lumOff val="80000"/>
                      </a:schemeClr>
                    </a:solidFill>
                  </a:tcPr>
                </a:tc>
                <a:tc hMerge="1">
                  <a:txBody>
                    <a:bodyPr/>
                    <a:lstStyle/>
                    <a:p>
                      <a:pPr algn="l"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a:noFill/>
                    </a:lnB>
                    <a:solidFill>
                      <a:schemeClr val="accent5">
                        <a:lumMod val="20000"/>
                        <a:lumOff val="80000"/>
                        <a:alpha val="95000"/>
                      </a:schemeClr>
                    </a:solidFill>
                  </a:tcPr>
                </a:tc>
                <a:tc hMerge="1">
                  <a:txBody>
                    <a:bodyPr/>
                    <a:lstStyle/>
                    <a:p>
                      <a:pPr algn="l"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a:noFill/>
                    </a:lnB>
                    <a:solidFill>
                      <a:schemeClr val="accent5">
                        <a:lumMod val="20000"/>
                        <a:lumOff val="80000"/>
                        <a:alpha val="95000"/>
                      </a:schemeClr>
                    </a:solidFill>
                  </a:tcPr>
                </a:tc>
                <a:tc>
                  <a:txBody>
                    <a:bodyPr/>
                    <a:lstStyle/>
                    <a:p>
                      <a:pPr algn="l"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w="12700" cap="flat" cmpd="sng" algn="ctr">
                      <a:solidFill>
                        <a:schemeClr val="tx1"/>
                      </a:solidFill>
                      <a:prstDash val="solid"/>
                      <a:round/>
                      <a:headEnd type="none" w="med" len="med"/>
                      <a:tailEnd type="none" w="med" len="med"/>
                    </a:lnR>
                    <a:lnT>
                      <a:noFill/>
                    </a:lnT>
                    <a:lnB>
                      <a:noFill/>
                    </a:lnB>
                    <a:solidFill>
                      <a:schemeClr val="accent6">
                        <a:lumMod val="20000"/>
                        <a:lumOff val="80000"/>
                      </a:schemeClr>
                    </a:solidFill>
                  </a:tcPr>
                </a:tc>
                <a:tc>
                  <a:txBody>
                    <a:bodyPr/>
                    <a:lstStyle/>
                    <a:p>
                      <a:pPr algn="l" fontAlgn="b"/>
                      <a:endParaRPr lang="en-GB" sz="2100" b="1" i="0" u="none" strike="noStrike">
                        <a:ln>
                          <a:noFill/>
                        </a:ln>
                        <a:solidFill>
                          <a:schemeClr val="accent4">
                            <a:lumMod val="75000"/>
                          </a:schemeClr>
                        </a:solidFill>
                        <a:effectLst/>
                        <a:latin typeface="Aptos Narrow" panose="020B0004020202020204" pitchFamily="34" charset="0"/>
                      </a:endParaRPr>
                    </a:p>
                  </a:txBody>
                  <a:tcPr marL="18528" marR="18528" marT="18528" marB="0" anchor="b">
                    <a:lnL w="12700" cap="flat" cmpd="sng" algn="ctr">
                      <a:solidFill>
                        <a:schemeClr val="tx1"/>
                      </a:solidFill>
                      <a:prstDash val="solid"/>
                      <a:round/>
                      <a:headEnd type="none" w="med" len="med"/>
                      <a:tailEnd type="none" w="med" len="med"/>
                    </a:lnL>
                    <a:lnR>
                      <a:noFill/>
                    </a:lnR>
                    <a:lnT>
                      <a:noFill/>
                    </a:lnT>
                    <a:lnB>
                      <a:noFill/>
                    </a:lnB>
                    <a:solidFill>
                      <a:schemeClr val="accent6">
                        <a:lumMod val="20000"/>
                        <a:lumOff val="80000"/>
                      </a:schemeClr>
                    </a:solidFill>
                  </a:tcPr>
                </a:tc>
                <a:tc>
                  <a:txBody>
                    <a:bodyPr/>
                    <a:lstStyle/>
                    <a:p>
                      <a:pPr algn="l" fontAlgn="b"/>
                      <a:endParaRPr lang="en-GB" sz="2100" b="1" i="0" u="none" strike="noStrike">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a:noFill/>
                    </a:lnB>
                    <a:solidFill>
                      <a:schemeClr val="accent6">
                        <a:lumMod val="20000"/>
                        <a:lumOff val="80000"/>
                      </a:schemeClr>
                    </a:solidFill>
                  </a:tcPr>
                </a:tc>
                <a:tc>
                  <a:txBody>
                    <a:bodyPr/>
                    <a:lstStyle/>
                    <a:p>
                      <a:pPr algn="l"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a:noFill/>
                    </a:lnB>
                    <a:solidFill>
                      <a:schemeClr val="accent6">
                        <a:lumMod val="20000"/>
                        <a:lumOff val="80000"/>
                      </a:schemeClr>
                    </a:solidFill>
                  </a:tcPr>
                </a:tc>
                <a:tc>
                  <a:txBody>
                    <a:bodyPr/>
                    <a:lstStyle/>
                    <a:p>
                      <a:pPr algn="l"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a:noFill/>
                    </a:lnB>
                    <a:solidFill>
                      <a:schemeClr val="accent6">
                        <a:lumMod val="20000"/>
                        <a:lumOff val="80000"/>
                      </a:schemeClr>
                    </a:solidFill>
                  </a:tcPr>
                </a:tc>
                <a:extLst>
                  <a:ext uri="{0D108BD9-81ED-4DB2-BD59-A6C34878D82A}">
                    <a16:rowId xmlns:a16="http://schemas.microsoft.com/office/drawing/2014/main" val="362243105"/>
                  </a:ext>
                </a:extLst>
              </a:tr>
              <a:tr h="725556">
                <a:tc>
                  <a:txBody>
                    <a:bodyPr/>
                    <a:lstStyle/>
                    <a:p>
                      <a:pPr algn="l"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a:noFill/>
                    </a:lnB>
                    <a:solidFill>
                      <a:schemeClr val="accent6">
                        <a:lumMod val="20000"/>
                        <a:lumOff val="80000"/>
                      </a:schemeClr>
                    </a:solidFill>
                  </a:tcPr>
                </a:tc>
                <a:tc gridSpan="2">
                  <a:txBody>
                    <a:bodyPr/>
                    <a:lstStyle/>
                    <a:p>
                      <a:pPr algn="ctr" fontAlgn="b"/>
                      <a:r>
                        <a:rPr lang="en-GB" sz="2100" b="1" i="0" u="none" strike="noStrike" dirty="0">
                          <a:ln>
                            <a:noFill/>
                          </a:ln>
                          <a:solidFill>
                            <a:schemeClr val="accent4">
                              <a:lumMod val="75000"/>
                            </a:schemeClr>
                          </a:solidFill>
                          <a:effectLst/>
                          <a:latin typeface="Aptos Narrow" panose="020B0004020202020204" pitchFamily="34" charset="0"/>
                        </a:rPr>
                        <a:t>Married</a:t>
                      </a:r>
                    </a:p>
                  </a:txBody>
                  <a:tcPr marL="18528" marR="18528" marT="18528" marB="0" anchor="b">
                    <a:lnL>
                      <a:noFill/>
                    </a:lnL>
                    <a:lnR>
                      <a:noFill/>
                    </a:lnR>
                    <a:lnT>
                      <a:noFill/>
                    </a:lnT>
                    <a:lnB>
                      <a:noFill/>
                    </a:lnB>
                    <a:solidFill>
                      <a:schemeClr val="accent6">
                        <a:lumMod val="20000"/>
                        <a:lumOff val="80000"/>
                      </a:schemeClr>
                    </a:solidFill>
                  </a:tcPr>
                </a:tc>
                <a:tc hMerge="1">
                  <a:txBody>
                    <a:bodyPr/>
                    <a:lstStyle/>
                    <a:p>
                      <a:pPr algn="r"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a:noFill/>
                    </a:lnB>
                    <a:solidFill>
                      <a:schemeClr val="accent5">
                        <a:lumMod val="20000"/>
                        <a:lumOff val="80000"/>
                        <a:alpha val="95000"/>
                      </a:schemeClr>
                    </a:solidFill>
                  </a:tcPr>
                </a:tc>
                <a:tc>
                  <a:txBody>
                    <a:bodyPr/>
                    <a:lstStyle/>
                    <a:p>
                      <a:pPr algn="ctr" fontAlgn="b"/>
                      <a:r>
                        <a:rPr lang="en-GB" sz="2100" b="1" i="0" u="none" strike="noStrike" dirty="0">
                          <a:ln>
                            <a:noFill/>
                          </a:ln>
                          <a:solidFill>
                            <a:schemeClr val="accent4">
                              <a:lumMod val="75000"/>
                            </a:schemeClr>
                          </a:solidFill>
                          <a:effectLst/>
                          <a:latin typeface="Aptos Narrow" panose="020B0004020202020204" pitchFamily="34" charset="0"/>
                        </a:rPr>
                        <a:t> Married Total</a:t>
                      </a:r>
                    </a:p>
                  </a:txBody>
                  <a:tcPr marL="18528" marR="18528" marT="18528" marB="0" anchor="b">
                    <a:lnL>
                      <a:noFill/>
                    </a:lnL>
                    <a:lnR w="12700" cap="flat" cmpd="sng" algn="ctr">
                      <a:solidFill>
                        <a:schemeClr val="tx1"/>
                      </a:solidFill>
                      <a:prstDash val="solid"/>
                      <a:round/>
                      <a:headEnd type="none" w="med" len="med"/>
                      <a:tailEnd type="none" w="med" len="med"/>
                    </a:lnR>
                    <a:lnT>
                      <a:noFill/>
                    </a:lnT>
                    <a:lnB>
                      <a:noFill/>
                    </a:lnB>
                    <a:solidFill>
                      <a:schemeClr val="accent5">
                        <a:lumMod val="20000"/>
                        <a:lumOff val="80000"/>
                        <a:alpha val="95000"/>
                      </a:schemeClr>
                    </a:solidFill>
                  </a:tcPr>
                </a:tc>
                <a:tc gridSpan="2">
                  <a:txBody>
                    <a:bodyPr/>
                    <a:lstStyle/>
                    <a:p>
                      <a:pPr algn="ctr" fontAlgn="b"/>
                      <a:r>
                        <a:rPr lang="en-GB" sz="2100" b="1" i="0" u="none" strike="noStrike" dirty="0">
                          <a:ln>
                            <a:noFill/>
                          </a:ln>
                          <a:solidFill>
                            <a:schemeClr val="accent4">
                              <a:lumMod val="75000"/>
                            </a:schemeClr>
                          </a:solidFill>
                          <a:effectLst/>
                          <a:latin typeface="Aptos Narrow" panose="020B0004020202020204" pitchFamily="34" charset="0"/>
                        </a:rPr>
                        <a:t>Single</a:t>
                      </a:r>
                    </a:p>
                  </a:txBody>
                  <a:tcPr marL="18528" marR="18528" marT="18528" marB="0" anchor="b">
                    <a:lnL w="12700" cap="flat" cmpd="sng" algn="ctr">
                      <a:solidFill>
                        <a:schemeClr val="tx1"/>
                      </a:solidFill>
                      <a:prstDash val="solid"/>
                      <a:round/>
                      <a:headEnd type="none" w="med" len="med"/>
                      <a:tailEnd type="none" w="med" len="med"/>
                    </a:lnL>
                    <a:lnR>
                      <a:noFill/>
                    </a:lnR>
                    <a:lnT>
                      <a:noFill/>
                    </a:lnT>
                    <a:lnB>
                      <a:noFill/>
                    </a:lnB>
                    <a:solidFill>
                      <a:schemeClr val="accent6">
                        <a:lumMod val="20000"/>
                        <a:lumOff val="80000"/>
                      </a:schemeClr>
                    </a:solidFill>
                  </a:tcPr>
                </a:tc>
                <a:tc hMerge="1">
                  <a:txBody>
                    <a:bodyPr/>
                    <a:lstStyle/>
                    <a:p>
                      <a:pPr algn="r"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a:noFill/>
                    </a:lnB>
                    <a:solidFill>
                      <a:schemeClr val="accent5">
                        <a:lumMod val="20000"/>
                        <a:lumOff val="80000"/>
                        <a:alpha val="95000"/>
                      </a:schemeClr>
                    </a:solidFill>
                  </a:tcPr>
                </a:tc>
                <a:tc>
                  <a:txBody>
                    <a:bodyPr/>
                    <a:lstStyle/>
                    <a:p>
                      <a:pPr algn="ctr" fontAlgn="b"/>
                      <a:r>
                        <a:rPr lang="en-GB" sz="2100" b="1" i="0" u="none" strike="noStrike" dirty="0">
                          <a:ln>
                            <a:noFill/>
                          </a:ln>
                          <a:solidFill>
                            <a:schemeClr val="accent4">
                              <a:lumMod val="75000"/>
                            </a:schemeClr>
                          </a:solidFill>
                          <a:effectLst/>
                          <a:latin typeface="Aptos Narrow" panose="020B0004020202020204" pitchFamily="34" charset="0"/>
                        </a:rPr>
                        <a:t>Single</a:t>
                      </a:r>
                    </a:p>
                    <a:p>
                      <a:pPr algn="ctr" fontAlgn="b"/>
                      <a:r>
                        <a:rPr lang="en-GB" sz="2100" b="1" i="0" u="none" strike="noStrike" dirty="0">
                          <a:ln>
                            <a:noFill/>
                          </a:ln>
                          <a:solidFill>
                            <a:schemeClr val="accent4">
                              <a:lumMod val="75000"/>
                            </a:schemeClr>
                          </a:solidFill>
                          <a:effectLst/>
                          <a:latin typeface="Aptos Narrow" panose="020B0004020202020204" pitchFamily="34" charset="0"/>
                        </a:rPr>
                        <a:t> Total</a:t>
                      </a:r>
                    </a:p>
                  </a:txBody>
                  <a:tcPr marL="18528" marR="18528" marT="18528" marB="0" anchor="b">
                    <a:lnL>
                      <a:noFill/>
                    </a:lnL>
                    <a:lnR>
                      <a:noFill/>
                    </a:lnR>
                    <a:lnT>
                      <a:noFill/>
                    </a:lnT>
                    <a:lnB>
                      <a:noFill/>
                    </a:lnB>
                    <a:solidFill>
                      <a:schemeClr val="accent5">
                        <a:lumMod val="20000"/>
                        <a:lumOff val="80000"/>
                        <a:alpha val="95000"/>
                      </a:schemeClr>
                    </a:solidFill>
                  </a:tcPr>
                </a:tc>
                <a:tc>
                  <a:txBody>
                    <a:bodyPr/>
                    <a:lstStyle/>
                    <a:p>
                      <a:pPr algn="ctr" fontAlgn="b"/>
                      <a:r>
                        <a:rPr lang="en-GB" sz="2100" b="1" i="0" u="none" strike="noStrike" dirty="0">
                          <a:ln>
                            <a:noFill/>
                          </a:ln>
                          <a:solidFill>
                            <a:schemeClr val="accent4">
                              <a:lumMod val="75000"/>
                            </a:schemeClr>
                          </a:solidFill>
                          <a:effectLst/>
                          <a:latin typeface="Aptos Narrow" panose="020B0004020202020204" pitchFamily="34" charset="0"/>
                        </a:rPr>
                        <a:t>Grand </a:t>
                      </a:r>
                    </a:p>
                    <a:p>
                      <a:pPr algn="ctr" fontAlgn="b"/>
                      <a:r>
                        <a:rPr lang="en-GB" sz="2100" b="1" i="0" u="none" strike="noStrike" dirty="0">
                          <a:ln>
                            <a:noFill/>
                          </a:ln>
                          <a:solidFill>
                            <a:schemeClr val="accent4">
                              <a:lumMod val="75000"/>
                            </a:schemeClr>
                          </a:solidFill>
                          <a:effectLst/>
                          <a:latin typeface="Aptos Narrow" panose="020B0004020202020204" pitchFamily="34" charset="0"/>
                        </a:rPr>
                        <a:t>Total</a:t>
                      </a:r>
                    </a:p>
                  </a:txBody>
                  <a:tcPr marL="18528" marR="18528" marT="18528" marB="0" anchor="b">
                    <a:lnL>
                      <a:noFill/>
                    </a:lnL>
                    <a:lnR>
                      <a:noFill/>
                    </a:lnR>
                    <a:lnT>
                      <a:noFill/>
                    </a:lnT>
                    <a:lnB>
                      <a:noFill/>
                    </a:lnB>
                    <a:solidFill>
                      <a:schemeClr val="accent6">
                        <a:lumMod val="20000"/>
                        <a:lumOff val="80000"/>
                      </a:schemeClr>
                    </a:solidFill>
                  </a:tcPr>
                </a:tc>
                <a:extLst>
                  <a:ext uri="{0D108BD9-81ED-4DB2-BD59-A6C34878D82A}">
                    <a16:rowId xmlns:a16="http://schemas.microsoft.com/office/drawing/2014/main" val="412041604"/>
                  </a:ext>
                </a:extLst>
              </a:tr>
              <a:tr h="1078128">
                <a:tc>
                  <a:txBody>
                    <a:bodyPr/>
                    <a:lstStyle/>
                    <a:p>
                      <a:pPr algn="l" fontAlgn="b"/>
                      <a:r>
                        <a:rPr lang="en-GB" sz="2100" b="1" i="0" u="none" strike="noStrike" dirty="0">
                          <a:ln>
                            <a:noFill/>
                          </a:ln>
                          <a:solidFill>
                            <a:schemeClr val="accent4">
                              <a:lumMod val="75000"/>
                            </a:schemeClr>
                          </a:solidFill>
                          <a:effectLst/>
                          <a:latin typeface="Aptos Narrow" panose="020B0004020202020204" pitchFamily="34" charset="0"/>
                        </a:rPr>
                        <a:t>Organisation Level</a:t>
                      </a:r>
                    </a:p>
                  </a:txBody>
                  <a:tcPr marL="18528" marR="18528" marT="18528" marB="0" anchor="b">
                    <a:lnL>
                      <a:noFill/>
                    </a:lnL>
                    <a:lnR>
                      <a:noFill/>
                    </a:lnR>
                    <a:lnT>
                      <a:noFill/>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Female</a:t>
                      </a:r>
                    </a:p>
                  </a:txBody>
                  <a:tcPr marL="18528" marR="18528" marT="18528" marB="0" anchor="b">
                    <a:lnL>
                      <a:noFill/>
                    </a:lnL>
                    <a:lnR>
                      <a:noFill/>
                    </a:lnR>
                    <a:lnT>
                      <a:noFill/>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Male</a:t>
                      </a:r>
                    </a:p>
                  </a:txBody>
                  <a:tcPr marL="18528" marR="18528" marT="18528" marB="0" anchor="b">
                    <a:lnL>
                      <a:noFill/>
                    </a:lnL>
                    <a:lnR>
                      <a:noFill/>
                    </a:lnR>
                    <a:lnT>
                      <a:noFill/>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w="12700" cap="flat" cmpd="sng" algn="ctr">
                      <a:solidFill>
                        <a:schemeClr val="tx1"/>
                      </a:solidFill>
                      <a:prstDash val="solid"/>
                      <a:round/>
                      <a:headEnd type="none" w="med" len="med"/>
                      <a:tailEnd type="none" w="med" len="med"/>
                    </a:lnR>
                    <a:lnT>
                      <a:noFill/>
                    </a:lnT>
                    <a:lnB w="6350" cap="flat" cmpd="sng" algn="ctr">
                      <a:solidFill>
                        <a:srgbClr val="A6A6A6"/>
                      </a:solidFill>
                      <a:prstDash val="solid"/>
                      <a:round/>
                      <a:headEnd type="none" w="med" len="med"/>
                      <a:tailEnd type="none" w="med" len="med"/>
                    </a:lnB>
                    <a:solidFill>
                      <a:schemeClr val="accent5">
                        <a:lumMod val="20000"/>
                        <a:lumOff val="80000"/>
                        <a:alpha val="95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Female</a:t>
                      </a:r>
                    </a:p>
                  </a:txBody>
                  <a:tcPr marL="18528" marR="18528" marT="18528" marB="0" anchor="b">
                    <a:lnL w="12700" cap="flat" cmpd="sng" algn="ctr">
                      <a:solidFill>
                        <a:schemeClr val="tx1"/>
                      </a:solidFill>
                      <a:prstDash val="solid"/>
                      <a:round/>
                      <a:headEnd type="none" w="med" len="med"/>
                      <a:tailEnd type="none" w="med" len="med"/>
                    </a:lnL>
                    <a:lnR>
                      <a:noFill/>
                    </a:lnR>
                    <a:lnT>
                      <a:noFill/>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Male</a:t>
                      </a:r>
                    </a:p>
                  </a:txBody>
                  <a:tcPr marL="18528" marR="18528" marT="18528" marB="0" anchor="b">
                    <a:lnL>
                      <a:noFill/>
                    </a:lnL>
                    <a:lnR>
                      <a:noFill/>
                    </a:lnR>
                    <a:lnT>
                      <a:noFill/>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w="6350" cap="flat" cmpd="sng" algn="ctr">
                      <a:solidFill>
                        <a:srgbClr val="A6A6A6"/>
                      </a:solidFill>
                      <a:prstDash val="solid"/>
                      <a:round/>
                      <a:headEnd type="none" w="med" len="med"/>
                      <a:tailEnd type="none" w="med" len="med"/>
                    </a:lnB>
                    <a:solidFill>
                      <a:schemeClr val="accent5">
                        <a:lumMod val="20000"/>
                        <a:lumOff val="80000"/>
                        <a:alpha val="95000"/>
                      </a:schemeClr>
                    </a:solidFill>
                  </a:tcPr>
                </a:tc>
                <a:tc>
                  <a:txBody>
                    <a:bodyPr/>
                    <a:lstStyle/>
                    <a:p>
                      <a:pPr algn="r" fontAlgn="b"/>
                      <a:endParaRPr lang="en-GB" sz="2100" b="1"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a:noFill/>
                    </a:lnT>
                    <a:lnB w="6350" cap="flat" cmpd="sng" algn="ctr">
                      <a:solidFill>
                        <a:srgbClr val="A6A6A6"/>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993354260"/>
                  </a:ext>
                </a:extLst>
              </a:tr>
              <a:tr h="37298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2100" b="0" i="0" u="none" strike="noStrike" dirty="0">
                          <a:ln>
                            <a:noFill/>
                          </a:ln>
                          <a:solidFill>
                            <a:schemeClr val="accent4">
                              <a:lumMod val="75000"/>
                            </a:schemeClr>
                          </a:solidFill>
                          <a:effectLst/>
                          <a:latin typeface="Aptos Narrow" panose="020B0004020202020204" pitchFamily="34" charset="0"/>
                        </a:rPr>
                        <a:t>CEO</a:t>
                      </a:r>
                    </a:p>
                  </a:txBody>
                  <a:tcPr marL="18528" marR="18528" marT="18528" marB="0" anchor="b">
                    <a:lnL>
                      <a:noFill/>
                    </a:lnL>
                    <a:lnR>
                      <a:noFill/>
                    </a:lnR>
                    <a:lnT w="6350" cap="flat" cmpd="sng" algn="ctr">
                      <a:solidFill>
                        <a:srgbClr val="A6A6A6"/>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endParaRPr lang="en-GB" sz="2100" b="0"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w="6350" cap="flat" cmpd="sng" algn="ctr">
                      <a:solidFill>
                        <a:srgbClr val="A6A6A6"/>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l" fontAlgn="b"/>
                      <a:endParaRPr lang="en-GB" sz="2100" b="0"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w="6350" cap="flat" cmpd="sng" algn="ctr">
                      <a:solidFill>
                        <a:srgbClr val="A6A6A6"/>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endParaRPr lang="en-GB" sz="2100" b="0"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w="12700" cap="flat" cmpd="sng" algn="ctr">
                      <a:solidFill>
                        <a:schemeClr val="tx1"/>
                      </a:solidFill>
                      <a:prstDash val="solid"/>
                      <a:round/>
                      <a:headEnd type="none" w="med" len="med"/>
                      <a:tailEnd type="none" w="med" len="med"/>
                    </a:lnR>
                    <a:lnT w="6350" cap="flat" cmpd="sng" algn="ctr">
                      <a:solidFill>
                        <a:srgbClr val="A6A6A6"/>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5">
                        <a:lumMod val="20000"/>
                        <a:lumOff val="80000"/>
                      </a:schemeClr>
                    </a:solidFill>
                  </a:tcPr>
                </a:tc>
                <a:tc>
                  <a:txBody>
                    <a:bodyPr/>
                    <a:lstStyle/>
                    <a:p>
                      <a:pPr algn="r" fontAlgn="b"/>
                      <a:endParaRPr lang="en-GB" sz="2100" b="0"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w="12700" cap="flat" cmpd="sng" algn="ctr">
                      <a:solidFill>
                        <a:schemeClr val="tx1"/>
                      </a:solidFill>
                      <a:prstDash val="solid"/>
                      <a:round/>
                      <a:headEnd type="none" w="med" len="med"/>
                      <a:tailEnd type="none" w="med" len="med"/>
                    </a:lnL>
                    <a:lnR>
                      <a:noFill/>
                    </a:lnR>
                    <a:lnT w="6350" cap="flat" cmpd="sng" algn="ctr">
                      <a:solidFill>
                        <a:srgbClr val="A6A6A6"/>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69</a:t>
                      </a:r>
                    </a:p>
                  </a:txBody>
                  <a:tcPr marL="18528" marR="18528" marT="18528" marB="0" anchor="b">
                    <a:lnL>
                      <a:noFill/>
                    </a:lnL>
                    <a:lnR>
                      <a:noFill/>
                    </a:lnR>
                    <a:lnT w="6350" cap="flat" cmpd="sng" algn="ctr">
                      <a:solidFill>
                        <a:srgbClr val="A6A6A6"/>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69</a:t>
                      </a:r>
                    </a:p>
                  </a:txBody>
                  <a:tcPr marL="18528" marR="18528" marT="18528" marB="0" anchor="b">
                    <a:lnL>
                      <a:noFill/>
                    </a:lnL>
                    <a:lnR>
                      <a:noFill/>
                    </a:lnR>
                    <a:lnT w="6350" cap="flat" cmpd="sng" algn="ctr">
                      <a:solidFill>
                        <a:srgbClr val="A6A6A6"/>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5">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69</a:t>
                      </a:r>
                    </a:p>
                  </a:txBody>
                  <a:tcPr marL="18528" marR="18528" marT="18528" marB="0" anchor="b">
                    <a:lnL>
                      <a:noFill/>
                    </a:lnL>
                    <a:lnR>
                      <a:noFill/>
                    </a:lnR>
                    <a:lnT w="6350" cap="flat" cmpd="sng" algn="ctr">
                      <a:solidFill>
                        <a:srgbClr val="A6A6A6"/>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573189097"/>
                  </a:ext>
                </a:extLst>
              </a:tr>
              <a:tr h="372983">
                <a:tc>
                  <a:txBody>
                    <a:bodyPr/>
                    <a:lstStyle/>
                    <a:p>
                      <a:pPr algn="l" fontAlgn="b"/>
                      <a:r>
                        <a:rPr lang="en-GB" sz="2100" b="0" i="0" u="none" strike="noStrike" dirty="0">
                          <a:ln>
                            <a:noFill/>
                          </a:ln>
                          <a:solidFill>
                            <a:schemeClr val="accent4">
                              <a:lumMod val="75000"/>
                            </a:schemeClr>
                          </a:solidFill>
                          <a:effectLst/>
                          <a:latin typeface="Aptos Narrow" panose="020B0004020202020204" pitchFamily="34" charset="0"/>
                        </a:rPr>
                        <a:t>1</a:t>
                      </a:r>
                    </a:p>
                  </a:txBody>
                  <a:tcPr marL="18528" marR="18528" marT="18528" marB="0" anchor="b">
                    <a:lnL>
                      <a:noFill/>
                    </a:lnL>
                    <a:lnR>
                      <a:noFill/>
                    </a:lnR>
                    <a:lnT w="6350" cap="flat" cmpd="sng" algn="ctr">
                      <a:solidFill>
                        <a:srgbClr val="A6A6A6"/>
                      </a:solidFill>
                      <a:prstDash val="solid"/>
                      <a:round/>
                      <a:headEnd type="none" w="med" len="med"/>
                      <a:tailEnd type="none" w="med" len="med"/>
                    </a:lnT>
                    <a:lnB>
                      <a:noFill/>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20</a:t>
                      </a:r>
                    </a:p>
                  </a:txBody>
                  <a:tcPr marL="18528" marR="18528" marT="18528" marB="0" anchor="b">
                    <a:lnL>
                      <a:noFill/>
                    </a:lnL>
                    <a:lnR>
                      <a:noFill/>
                    </a:lnR>
                    <a:lnT w="6350" cap="flat" cmpd="sng" algn="ctr">
                      <a:solidFill>
                        <a:srgbClr val="A6A6A6"/>
                      </a:solidFill>
                      <a:prstDash val="solid"/>
                      <a:round/>
                      <a:headEnd type="none" w="med" len="med"/>
                      <a:tailEnd type="none" w="med" len="med"/>
                    </a:lnT>
                    <a:lnB>
                      <a:noFill/>
                    </a:lnB>
                    <a:solidFill>
                      <a:schemeClr val="accent6">
                        <a:lumMod val="20000"/>
                        <a:lumOff val="80000"/>
                      </a:schemeClr>
                    </a:solidFill>
                  </a:tcPr>
                </a:tc>
                <a:tc>
                  <a:txBody>
                    <a:bodyPr/>
                    <a:lstStyle/>
                    <a:p>
                      <a:pPr algn="l" fontAlgn="b"/>
                      <a:endParaRPr lang="en-GB" sz="2100" b="0" i="0" u="none" strike="noStrike" dirty="0">
                        <a:ln>
                          <a:noFill/>
                        </a:ln>
                        <a:solidFill>
                          <a:schemeClr val="accent4">
                            <a:lumMod val="75000"/>
                          </a:schemeClr>
                        </a:solidFill>
                        <a:effectLst/>
                        <a:latin typeface="Aptos Narrow" panose="020B0004020202020204" pitchFamily="34" charset="0"/>
                      </a:endParaRPr>
                    </a:p>
                  </a:txBody>
                  <a:tcPr marL="18528" marR="18528" marT="18528" marB="0" anchor="b">
                    <a:lnL>
                      <a:noFill/>
                    </a:lnL>
                    <a:lnR>
                      <a:noFill/>
                    </a:lnR>
                    <a:lnT w="6350" cap="flat" cmpd="sng" algn="ctr">
                      <a:solidFill>
                        <a:srgbClr val="A6A6A6"/>
                      </a:solidFill>
                      <a:prstDash val="solid"/>
                      <a:round/>
                      <a:headEnd type="none" w="med" len="med"/>
                      <a:tailEnd type="none" w="med" len="med"/>
                    </a:lnT>
                    <a:lnB>
                      <a:noFill/>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20</a:t>
                      </a:r>
                    </a:p>
                  </a:txBody>
                  <a:tcPr marL="18528" marR="18528" marT="18528" marB="0" anchor="b">
                    <a:lnL>
                      <a:noFill/>
                    </a:lnL>
                    <a:lnR w="12700" cap="flat" cmpd="sng" algn="ctr">
                      <a:solidFill>
                        <a:schemeClr val="tx1"/>
                      </a:solidFill>
                      <a:prstDash val="solid"/>
                      <a:round/>
                      <a:headEnd type="none" w="med" len="med"/>
                      <a:tailEnd type="none" w="med" len="med"/>
                    </a:lnR>
                    <a:lnT w="6350" cap="flat" cmpd="sng" algn="ctr">
                      <a:solidFill>
                        <a:srgbClr val="A6A6A6"/>
                      </a:solidFill>
                      <a:prstDash val="solid"/>
                      <a:round/>
                      <a:headEnd type="none" w="med" len="med"/>
                      <a:tailEnd type="none" w="med" len="med"/>
                    </a:lnT>
                    <a:lnB>
                      <a:noFill/>
                    </a:lnB>
                    <a:solidFill>
                      <a:schemeClr val="accent5">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72</a:t>
                      </a:r>
                    </a:p>
                  </a:txBody>
                  <a:tcPr marL="18528" marR="18528" marT="18528" marB="0" anchor="b">
                    <a:lnL w="12700" cap="flat" cmpd="sng" algn="ctr">
                      <a:solidFill>
                        <a:schemeClr val="tx1"/>
                      </a:solidFill>
                      <a:prstDash val="solid"/>
                      <a:round/>
                      <a:headEnd type="none" w="med" len="med"/>
                      <a:tailEnd type="none" w="med" len="med"/>
                    </a:lnL>
                    <a:lnR>
                      <a:noFill/>
                    </a:lnR>
                    <a:lnT w="6350" cap="flat" cmpd="sng" algn="ctr">
                      <a:solidFill>
                        <a:srgbClr val="A6A6A6"/>
                      </a:solidFill>
                      <a:prstDash val="solid"/>
                      <a:round/>
                      <a:headEnd type="none" w="med" len="med"/>
                      <a:tailEnd type="none" w="med" len="med"/>
                    </a:lnT>
                    <a:lnB>
                      <a:noFill/>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117</a:t>
                      </a:r>
                    </a:p>
                  </a:txBody>
                  <a:tcPr marL="18528" marR="18528" marT="18528" marB="0" anchor="b">
                    <a:lnL>
                      <a:noFill/>
                    </a:lnL>
                    <a:lnR>
                      <a:noFill/>
                    </a:lnR>
                    <a:lnT w="6350" cap="flat" cmpd="sng" algn="ctr">
                      <a:solidFill>
                        <a:srgbClr val="A6A6A6"/>
                      </a:solidFill>
                      <a:prstDash val="solid"/>
                      <a:round/>
                      <a:headEnd type="none" w="med" len="med"/>
                      <a:tailEnd type="none" w="med" len="med"/>
                    </a:lnT>
                    <a:lnB>
                      <a:noFill/>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189</a:t>
                      </a:r>
                    </a:p>
                  </a:txBody>
                  <a:tcPr marL="18528" marR="18528" marT="18528" marB="0" anchor="b">
                    <a:lnL>
                      <a:noFill/>
                    </a:lnL>
                    <a:lnR>
                      <a:noFill/>
                    </a:lnR>
                    <a:lnT w="6350" cap="flat" cmpd="sng" algn="ctr">
                      <a:solidFill>
                        <a:srgbClr val="A6A6A6"/>
                      </a:solidFill>
                      <a:prstDash val="solid"/>
                      <a:round/>
                      <a:headEnd type="none" w="med" len="med"/>
                      <a:tailEnd type="none" w="med" len="med"/>
                    </a:lnT>
                    <a:lnB>
                      <a:noFill/>
                    </a:lnB>
                    <a:solidFill>
                      <a:schemeClr val="accent5">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209</a:t>
                      </a:r>
                    </a:p>
                  </a:txBody>
                  <a:tcPr marL="18528" marR="18528" marT="18528" marB="0" anchor="b">
                    <a:lnL>
                      <a:noFill/>
                    </a:lnL>
                    <a:lnR>
                      <a:noFill/>
                    </a:lnR>
                    <a:lnT w="6350" cap="flat" cmpd="sng" algn="ctr">
                      <a:solidFill>
                        <a:srgbClr val="A6A6A6"/>
                      </a:solidFill>
                      <a:prstDash val="solid"/>
                      <a:round/>
                      <a:headEnd type="none" w="med" len="med"/>
                      <a:tailEnd type="none" w="med" len="med"/>
                    </a:lnT>
                    <a:lnB>
                      <a:noFill/>
                    </a:lnB>
                    <a:solidFill>
                      <a:schemeClr val="accent6">
                        <a:lumMod val="20000"/>
                        <a:lumOff val="80000"/>
                      </a:schemeClr>
                    </a:solidFill>
                  </a:tcPr>
                </a:tc>
                <a:extLst>
                  <a:ext uri="{0D108BD9-81ED-4DB2-BD59-A6C34878D82A}">
                    <a16:rowId xmlns:a16="http://schemas.microsoft.com/office/drawing/2014/main" val="3075054229"/>
                  </a:ext>
                </a:extLst>
              </a:tr>
              <a:tr h="372983">
                <a:tc>
                  <a:txBody>
                    <a:bodyPr/>
                    <a:lstStyle/>
                    <a:p>
                      <a:pPr algn="l" fontAlgn="b"/>
                      <a:r>
                        <a:rPr lang="en-GB" sz="2100" b="0" i="0" u="none" strike="noStrike">
                          <a:ln>
                            <a:noFill/>
                          </a:ln>
                          <a:solidFill>
                            <a:schemeClr val="accent4">
                              <a:lumMod val="75000"/>
                            </a:schemeClr>
                          </a:solidFill>
                          <a:effectLst/>
                          <a:latin typeface="Aptos Narrow" panose="020B0004020202020204" pitchFamily="34" charset="0"/>
                        </a:rPr>
                        <a:t>2</a:t>
                      </a:r>
                    </a:p>
                  </a:txBody>
                  <a:tcPr marL="18528" marR="18528" marT="18528" marB="0" anchor="b">
                    <a:lnL>
                      <a:noFill/>
                    </a:lnL>
                    <a:lnR>
                      <a:noFill/>
                    </a:lnR>
                    <a:lnT>
                      <a:noFill/>
                    </a:lnT>
                    <a:lnB>
                      <a:noFill/>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258</a:t>
                      </a:r>
                    </a:p>
                  </a:txBody>
                  <a:tcPr marL="18528" marR="18528" marT="18528" marB="0" anchor="b">
                    <a:lnL>
                      <a:noFill/>
                    </a:lnL>
                    <a:lnR>
                      <a:noFill/>
                    </a:lnR>
                    <a:lnT>
                      <a:noFill/>
                    </a:lnT>
                    <a:lnB>
                      <a:noFill/>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381</a:t>
                      </a:r>
                    </a:p>
                  </a:txBody>
                  <a:tcPr marL="18528" marR="18528" marT="18528" marB="0" anchor="b">
                    <a:lnL>
                      <a:noFill/>
                    </a:lnL>
                    <a:lnR>
                      <a:noFill/>
                    </a:lnR>
                    <a:lnT>
                      <a:noFill/>
                    </a:lnT>
                    <a:lnB>
                      <a:noFill/>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639</a:t>
                      </a:r>
                    </a:p>
                  </a:txBody>
                  <a:tcPr marL="18528" marR="18528" marT="18528" marB="0" anchor="b">
                    <a:lnL>
                      <a:noFill/>
                    </a:lnL>
                    <a:lnR w="12700" cap="flat" cmpd="sng" algn="ctr">
                      <a:solidFill>
                        <a:schemeClr val="tx1"/>
                      </a:solidFill>
                      <a:prstDash val="solid"/>
                      <a:round/>
                      <a:headEnd type="none" w="med" len="med"/>
                      <a:tailEnd type="none" w="med" len="med"/>
                    </a:lnR>
                    <a:lnT>
                      <a:noFill/>
                    </a:lnT>
                    <a:lnB>
                      <a:noFill/>
                    </a:lnB>
                    <a:solidFill>
                      <a:schemeClr val="accent5">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199</a:t>
                      </a:r>
                    </a:p>
                  </a:txBody>
                  <a:tcPr marL="18528" marR="18528" marT="18528" marB="0" anchor="b">
                    <a:lnL w="12700" cap="flat" cmpd="sng" algn="ctr">
                      <a:solidFill>
                        <a:schemeClr val="tx1"/>
                      </a:solidFill>
                      <a:prstDash val="solid"/>
                      <a:round/>
                      <a:headEnd type="none" w="med" len="med"/>
                      <a:tailEnd type="none" w="med" len="med"/>
                    </a:lnL>
                    <a:lnR>
                      <a:noFill/>
                    </a:lnR>
                    <a:lnT>
                      <a:noFill/>
                    </a:lnT>
                    <a:lnB>
                      <a:noFill/>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386</a:t>
                      </a:r>
                    </a:p>
                  </a:txBody>
                  <a:tcPr marL="18528" marR="18528" marT="18528" marB="0" anchor="b">
                    <a:lnL>
                      <a:noFill/>
                    </a:lnL>
                    <a:lnR>
                      <a:noFill/>
                    </a:lnR>
                    <a:lnT>
                      <a:noFill/>
                    </a:lnT>
                    <a:lnB>
                      <a:noFill/>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585</a:t>
                      </a:r>
                    </a:p>
                  </a:txBody>
                  <a:tcPr marL="18528" marR="18528" marT="18528" marB="0" anchor="b">
                    <a:lnL>
                      <a:noFill/>
                    </a:lnL>
                    <a:lnR>
                      <a:noFill/>
                    </a:lnR>
                    <a:lnT>
                      <a:noFill/>
                    </a:lnT>
                    <a:lnB>
                      <a:noFill/>
                    </a:lnB>
                    <a:solidFill>
                      <a:schemeClr val="accent5">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1,224</a:t>
                      </a:r>
                    </a:p>
                  </a:txBody>
                  <a:tcPr marL="18528" marR="18528" marT="18528" marB="0" anchor="b">
                    <a:lnL>
                      <a:noFill/>
                    </a:lnL>
                    <a:lnR>
                      <a:noFill/>
                    </a:lnR>
                    <a:lnT>
                      <a:noFill/>
                    </a:lnT>
                    <a:lnB>
                      <a:noFill/>
                    </a:lnB>
                    <a:solidFill>
                      <a:schemeClr val="accent6">
                        <a:lumMod val="20000"/>
                        <a:lumOff val="80000"/>
                      </a:schemeClr>
                    </a:solidFill>
                  </a:tcPr>
                </a:tc>
                <a:extLst>
                  <a:ext uri="{0D108BD9-81ED-4DB2-BD59-A6C34878D82A}">
                    <a16:rowId xmlns:a16="http://schemas.microsoft.com/office/drawing/2014/main" val="2086240424"/>
                  </a:ext>
                </a:extLst>
              </a:tr>
              <a:tr h="372983">
                <a:tc>
                  <a:txBody>
                    <a:bodyPr/>
                    <a:lstStyle/>
                    <a:p>
                      <a:pPr algn="l" fontAlgn="b"/>
                      <a:r>
                        <a:rPr lang="en-GB" sz="2100" b="0" i="0" u="none" strike="noStrike">
                          <a:ln>
                            <a:noFill/>
                          </a:ln>
                          <a:solidFill>
                            <a:schemeClr val="accent4">
                              <a:lumMod val="75000"/>
                            </a:schemeClr>
                          </a:solidFill>
                          <a:effectLst/>
                          <a:latin typeface="Aptos Narrow" panose="020B0004020202020204" pitchFamily="34" charset="0"/>
                        </a:rPr>
                        <a:t>3</a:t>
                      </a:r>
                    </a:p>
                  </a:txBody>
                  <a:tcPr marL="18528" marR="18528" marT="18528" marB="0" anchor="b">
                    <a:lnL>
                      <a:noFill/>
                    </a:lnL>
                    <a:lnR>
                      <a:noFill/>
                    </a:lnR>
                    <a:lnT>
                      <a:noFill/>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366</a:t>
                      </a:r>
                    </a:p>
                  </a:txBody>
                  <a:tcPr marL="18528" marR="18528" marT="18528" marB="0" anchor="b">
                    <a:lnL>
                      <a:noFill/>
                    </a:lnL>
                    <a:lnR>
                      <a:noFill/>
                    </a:lnR>
                    <a:lnT>
                      <a:noFill/>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1,085</a:t>
                      </a:r>
                    </a:p>
                  </a:txBody>
                  <a:tcPr marL="18528" marR="18528" marT="18528" marB="0" anchor="b">
                    <a:lnL>
                      <a:noFill/>
                    </a:lnL>
                    <a:lnR>
                      <a:noFill/>
                    </a:lnR>
                    <a:lnT>
                      <a:noFill/>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1,451</a:t>
                      </a:r>
                    </a:p>
                  </a:txBody>
                  <a:tcPr marL="18528" marR="18528" marT="18528" marB="0" anchor="b">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r" fontAlgn="b"/>
                      <a:r>
                        <a:rPr lang="en-GB" sz="2100" b="0" i="0" u="none" strike="noStrike">
                          <a:ln>
                            <a:noFill/>
                          </a:ln>
                          <a:solidFill>
                            <a:schemeClr val="accent4">
                              <a:lumMod val="75000"/>
                            </a:schemeClr>
                          </a:solidFill>
                          <a:effectLst/>
                          <a:latin typeface="Aptos Narrow" panose="020B0004020202020204" pitchFamily="34" charset="0"/>
                        </a:rPr>
                        <a:t>506</a:t>
                      </a:r>
                    </a:p>
                  </a:txBody>
                  <a:tcPr marL="18528" marR="18528" marT="18528" marB="0" anchor="b">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1,131</a:t>
                      </a:r>
                    </a:p>
                  </a:txBody>
                  <a:tcPr marL="18528" marR="18528" marT="18528" marB="0" anchor="b">
                    <a:lnL>
                      <a:noFill/>
                    </a:lnL>
                    <a:lnR>
                      <a:noFill/>
                    </a:lnR>
                    <a:lnT>
                      <a:noFill/>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1,637</a:t>
                      </a:r>
                    </a:p>
                  </a:txBody>
                  <a:tcPr marL="18528" marR="18528" marT="18528" marB="0" anchor="b">
                    <a:lnL>
                      <a:noFill/>
                    </a:lnL>
                    <a:lnR>
                      <a:noFill/>
                    </a:lnR>
                    <a:lnT>
                      <a:noFill/>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r" fontAlgn="b"/>
                      <a:r>
                        <a:rPr lang="en-GB" sz="2100" b="0" i="0" u="none" strike="noStrike" dirty="0">
                          <a:ln>
                            <a:noFill/>
                          </a:ln>
                          <a:solidFill>
                            <a:schemeClr val="accent4">
                              <a:lumMod val="75000"/>
                            </a:schemeClr>
                          </a:solidFill>
                          <a:effectLst/>
                          <a:latin typeface="Aptos Narrow" panose="020B0004020202020204" pitchFamily="34" charset="0"/>
                        </a:rPr>
                        <a:t>3,088</a:t>
                      </a:r>
                    </a:p>
                  </a:txBody>
                  <a:tcPr marL="18528" marR="18528" marT="18528" marB="0" anchor="b">
                    <a:lnL>
                      <a:noFill/>
                    </a:lnL>
                    <a:lnR>
                      <a:noFill/>
                    </a:lnR>
                    <a:lnT>
                      <a:noFill/>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815761336"/>
                  </a:ext>
                </a:extLst>
              </a:tr>
              <a:tr h="372983">
                <a:tc>
                  <a:txBody>
                    <a:bodyPr/>
                    <a:lstStyle/>
                    <a:p>
                      <a:pPr algn="l" fontAlgn="b"/>
                      <a:r>
                        <a:rPr lang="en-GB" sz="2100" b="1" i="0" u="none" strike="noStrike" dirty="0">
                          <a:ln>
                            <a:noFill/>
                          </a:ln>
                          <a:solidFill>
                            <a:schemeClr val="accent4">
                              <a:lumMod val="75000"/>
                            </a:schemeClr>
                          </a:solidFill>
                          <a:effectLst/>
                          <a:latin typeface="Aptos Narrow" panose="020B0004020202020204" pitchFamily="34" charset="0"/>
                        </a:rPr>
                        <a:t>4</a:t>
                      </a:r>
                    </a:p>
                  </a:txBody>
                  <a:tcPr marL="18528" marR="18528" marT="18528"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1,520</a:t>
                      </a:r>
                    </a:p>
                  </a:txBody>
                  <a:tcPr marL="18528" marR="18528" marT="18528"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rgbClr val="FF0000"/>
                          </a:solidFill>
                          <a:effectLst/>
                          <a:latin typeface="Aptos Narrow" panose="020B0004020202020204" pitchFamily="34" charset="0"/>
                        </a:rPr>
                        <a:t>2,796</a:t>
                      </a:r>
                    </a:p>
                  </a:txBody>
                  <a:tcPr marL="18528" marR="18528" marT="18528"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rgbClr val="FF0000"/>
                          </a:solidFill>
                          <a:effectLst/>
                          <a:latin typeface="Aptos Narrow" panose="020B0004020202020204" pitchFamily="34" charset="0"/>
                        </a:rPr>
                        <a:t>4,316</a:t>
                      </a:r>
                    </a:p>
                  </a:txBody>
                  <a:tcPr marL="18528" marR="18528" marT="18528"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903</a:t>
                      </a:r>
                    </a:p>
                  </a:txBody>
                  <a:tcPr marL="18528" marR="18528" marT="18528"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rgbClr val="FF0000"/>
                          </a:solidFill>
                          <a:effectLst/>
                          <a:latin typeface="Aptos Narrow" panose="020B0004020202020204" pitchFamily="34" charset="0"/>
                        </a:rPr>
                        <a:t>3,330</a:t>
                      </a:r>
                    </a:p>
                  </a:txBody>
                  <a:tcPr marL="18528" marR="18528" marT="18528"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4,233</a:t>
                      </a:r>
                    </a:p>
                  </a:txBody>
                  <a:tcPr marL="18528" marR="18528" marT="18528"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8,549</a:t>
                      </a:r>
                    </a:p>
                  </a:txBody>
                  <a:tcPr marL="18528" marR="18528" marT="18528"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302902485"/>
                  </a:ext>
                </a:extLst>
              </a:tr>
              <a:tr h="372983">
                <a:tc>
                  <a:txBody>
                    <a:bodyPr/>
                    <a:lstStyle/>
                    <a:p>
                      <a:pPr algn="l" fontAlgn="b"/>
                      <a:r>
                        <a:rPr lang="en-GB" sz="2100" b="1" i="0" u="none" strike="noStrike" dirty="0">
                          <a:ln>
                            <a:noFill/>
                          </a:ln>
                          <a:solidFill>
                            <a:schemeClr val="accent4">
                              <a:lumMod val="75000"/>
                            </a:schemeClr>
                          </a:solidFill>
                          <a:effectLst/>
                          <a:latin typeface="Aptos Narrow" panose="020B0004020202020204" pitchFamily="34" charset="0"/>
                        </a:rPr>
                        <a:t>Total</a:t>
                      </a:r>
                    </a:p>
                  </a:txBody>
                  <a:tcPr marL="18528" marR="18528" marT="18528" marB="0" anchor="b">
                    <a:lnL>
                      <a:noFill/>
                    </a:lnL>
                    <a:lnR>
                      <a:noFill/>
                    </a:lnR>
                    <a:lnT w="12700" cap="flat" cmpd="sng" algn="ctr">
                      <a:solidFill>
                        <a:schemeClr val="tx1"/>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2,164</a:t>
                      </a:r>
                    </a:p>
                  </a:txBody>
                  <a:tcPr marL="18528" marR="18528" marT="18528" marB="0" anchor="b">
                    <a:lnL>
                      <a:noFill/>
                    </a:lnL>
                    <a:lnR>
                      <a:noFill/>
                    </a:lnR>
                    <a:lnT w="12700" cap="flat" cmpd="sng" algn="ctr">
                      <a:solidFill>
                        <a:schemeClr val="tx1"/>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4,262</a:t>
                      </a:r>
                    </a:p>
                  </a:txBody>
                  <a:tcPr marL="18528" marR="18528" marT="18528" marB="0" anchor="b">
                    <a:lnL>
                      <a:noFill/>
                    </a:lnL>
                    <a:lnR>
                      <a:noFill/>
                    </a:lnR>
                    <a:lnT w="12700" cap="flat" cmpd="sng" algn="ctr">
                      <a:solidFill>
                        <a:schemeClr val="tx1"/>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6,426</a:t>
                      </a:r>
                    </a:p>
                  </a:txBody>
                  <a:tcPr marL="18528" marR="18528" marT="18528"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5">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1,680</a:t>
                      </a:r>
                    </a:p>
                  </a:txBody>
                  <a:tcPr marL="18528" marR="18528" marT="18528"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5,033</a:t>
                      </a:r>
                    </a:p>
                  </a:txBody>
                  <a:tcPr marL="18528" marR="18528" marT="18528" marB="0" anchor="b">
                    <a:lnL>
                      <a:noFill/>
                    </a:lnL>
                    <a:lnR>
                      <a:noFill/>
                    </a:lnR>
                    <a:lnT w="12700" cap="flat" cmpd="sng" algn="ctr">
                      <a:solidFill>
                        <a:schemeClr val="tx1"/>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6,713</a:t>
                      </a:r>
                    </a:p>
                  </a:txBody>
                  <a:tcPr marL="18528" marR="18528" marT="18528" marB="0" anchor="b">
                    <a:lnL>
                      <a:noFill/>
                    </a:lnL>
                    <a:lnR>
                      <a:noFill/>
                    </a:lnR>
                    <a:lnT w="12700" cap="flat" cmpd="sng" algn="ctr">
                      <a:solidFill>
                        <a:schemeClr val="tx1"/>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5">
                        <a:lumMod val="20000"/>
                        <a:lumOff val="80000"/>
                      </a:schemeClr>
                    </a:solidFill>
                  </a:tcPr>
                </a:tc>
                <a:tc>
                  <a:txBody>
                    <a:bodyPr/>
                    <a:lstStyle/>
                    <a:p>
                      <a:pPr algn="r" fontAlgn="b"/>
                      <a:r>
                        <a:rPr lang="en-GB" sz="2100" b="1" i="0" u="none" strike="noStrike" dirty="0">
                          <a:ln>
                            <a:noFill/>
                          </a:ln>
                          <a:solidFill>
                            <a:schemeClr val="accent4">
                              <a:lumMod val="75000"/>
                            </a:schemeClr>
                          </a:solidFill>
                          <a:effectLst/>
                          <a:latin typeface="Aptos Narrow" panose="020B0004020202020204" pitchFamily="34" charset="0"/>
                        </a:rPr>
                        <a:t>13,139</a:t>
                      </a:r>
                    </a:p>
                  </a:txBody>
                  <a:tcPr marL="18528" marR="18528" marT="18528" marB="0" anchor="b">
                    <a:lnL>
                      <a:noFill/>
                    </a:lnL>
                    <a:lnR>
                      <a:noFill/>
                    </a:lnR>
                    <a:lnT w="12700" cap="flat" cmpd="sng" algn="ctr">
                      <a:solidFill>
                        <a:schemeClr val="tx1"/>
                      </a:solidFill>
                      <a:prstDash val="solid"/>
                      <a:round/>
                      <a:headEnd type="none" w="med" len="med"/>
                      <a:tailEnd type="none" w="med" len="med"/>
                    </a:lnT>
                    <a:lnB w="6350" cap="flat" cmpd="sng" algn="ctr">
                      <a:solidFill>
                        <a:srgbClr val="A6A6A6"/>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4092795096"/>
                  </a:ext>
                </a:extLst>
              </a:tr>
            </a:tbl>
          </a:graphicData>
        </a:graphic>
      </p:graphicFrame>
      <p:sp>
        <p:nvSpPr>
          <p:cNvPr id="7" name="Footer Placeholder 6">
            <a:extLst>
              <a:ext uri="{FF2B5EF4-FFF2-40B4-BE49-F238E27FC236}">
                <a16:creationId xmlns:a16="http://schemas.microsoft.com/office/drawing/2014/main" id="{AEE65E29-7782-71F1-01F7-F6F597034D2F}"/>
              </a:ext>
            </a:extLst>
          </p:cNvPr>
          <p:cNvSpPr>
            <a:spLocks noGrp="1"/>
          </p:cNvSpPr>
          <p:nvPr>
            <p:ph type="ftr" sz="quarter" idx="11"/>
          </p:nvPr>
        </p:nvSpPr>
        <p:spPr/>
        <p:txBody>
          <a:bodyPr/>
          <a:lstStyle/>
          <a:p>
            <a:pPr rtl="0"/>
            <a:r>
              <a:rPr lang="en-US"/>
              <a:t>Adventure Works 2019 </a:t>
            </a:r>
          </a:p>
        </p:txBody>
      </p:sp>
    </p:spTree>
    <p:extLst>
      <p:ext uri="{BB962C8B-B14F-4D97-AF65-F5344CB8AC3E}">
        <p14:creationId xmlns:p14="http://schemas.microsoft.com/office/powerpoint/2010/main" val="3854624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525492-AB53-9C49-3A01-1F87C9ABCF7D}"/>
            </a:ext>
          </a:extLst>
        </p:cNvPr>
        <p:cNvGrpSpPr/>
        <p:nvPr/>
      </p:nvGrpSpPr>
      <p:grpSpPr>
        <a:xfrm>
          <a:off x="0" y="0"/>
          <a:ext cx="0" cy="0"/>
          <a:chOff x="0" y="0"/>
          <a:chExt cx="0" cy="0"/>
        </a:xfrm>
      </p:grpSpPr>
      <p:sp>
        <p:nvSpPr>
          <p:cNvPr id="37" name="Oval 36">
            <a:extLst>
              <a:ext uri="{FF2B5EF4-FFF2-40B4-BE49-F238E27FC236}">
                <a16:creationId xmlns:a16="http://schemas.microsoft.com/office/drawing/2014/main" id="{0B43B868-6A10-1050-EED6-3249A366CFE2}"/>
              </a:ext>
              <a:ext uri="{C183D7F6-B498-43B3-948B-1728B52AA6E4}">
                <adec:decorative xmlns:adec="http://schemas.microsoft.com/office/drawing/2017/decorative" val="1"/>
              </a:ext>
            </a:extLst>
          </p:cNvPr>
          <p:cNvSpPr/>
          <p:nvPr/>
        </p:nvSpPr>
        <p:spPr>
          <a:xfrm flipH="1">
            <a:off x="283221" y="2091604"/>
            <a:ext cx="588011" cy="588011"/>
          </a:xfrm>
          <a:prstGeom prst="ellipse">
            <a:avLst/>
          </a:prstGeom>
          <a:solidFill>
            <a:srgbClr val="6671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36" name="Oval 35">
            <a:extLst>
              <a:ext uri="{FF2B5EF4-FFF2-40B4-BE49-F238E27FC236}">
                <a16:creationId xmlns:a16="http://schemas.microsoft.com/office/drawing/2014/main" id="{AB2B7809-5A09-DDF8-16AE-26B0F00101EC}"/>
              </a:ext>
              <a:ext uri="{C183D7F6-B498-43B3-948B-1728B52AA6E4}">
                <adec:decorative xmlns:adec="http://schemas.microsoft.com/office/drawing/2017/decorative" val="1"/>
              </a:ext>
            </a:extLst>
          </p:cNvPr>
          <p:cNvSpPr/>
          <p:nvPr/>
        </p:nvSpPr>
        <p:spPr>
          <a:xfrm flipH="1">
            <a:off x="220692" y="1002988"/>
            <a:ext cx="588011" cy="588011"/>
          </a:xfrm>
          <a:prstGeom prst="ellipse">
            <a:avLst/>
          </a:pr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nvGrpSpPr>
          <p:cNvPr id="121" name="Group 120">
            <a:extLst>
              <a:ext uri="{FF2B5EF4-FFF2-40B4-BE49-F238E27FC236}">
                <a16:creationId xmlns:a16="http://schemas.microsoft.com/office/drawing/2014/main" id="{0DACBF37-6A2E-8FB8-29B8-8E88387011F5}"/>
              </a:ext>
              <a:ext uri="{C183D7F6-B498-43B3-948B-1728B52AA6E4}">
                <adec:decorative xmlns:adec="http://schemas.microsoft.com/office/drawing/2017/decorative" val="1"/>
              </a:ext>
            </a:extLst>
          </p:cNvPr>
          <p:cNvGrpSpPr/>
          <p:nvPr/>
        </p:nvGrpSpPr>
        <p:grpSpPr>
          <a:xfrm>
            <a:off x="1172481" y="1002988"/>
            <a:ext cx="7729390" cy="5450542"/>
            <a:chOff x="223691" y="1455469"/>
            <a:chExt cx="5660167" cy="4679192"/>
          </a:xfrm>
        </p:grpSpPr>
        <p:pic>
          <p:nvPicPr>
            <p:cNvPr id="122" name="Picture 121" descr="This is a computer monitor.">
              <a:extLst>
                <a:ext uri="{FF2B5EF4-FFF2-40B4-BE49-F238E27FC236}">
                  <a16:creationId xmlns:a16="http://schemas.microsoft.com/office/drawing/2014/main" id="{CEF94324-6190-9C5D-86D2-32B917BBA13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3691" y="1455469"/>
              <a:ext cx="5660167" cy="4679192"/>
            </a:xfrm>
            <a:prstGeom prst="rect">
              <a:avLst/>
            </a:prstGeom>
          </p:spPr>
        </p:pic>
        <p:sp>
          <p:nvSpPr>
            <p:cNvPr id="123" name="Rectangle 122">
              <a:extLst>
                <a:ext uri="{FF2B5EF4-FFF2-40B4-BE49-F238E27FC236}">
                  <a16:creationId xmlns:a16="http://schemas.microsoft.com/office/drawing/2014/main" id="{59055555-4F7A-D4CA-CD59-03AA6C25E1B4}"/>
                </a:ext>
              </a:extLst>
            </p:cNvPr>
            <p:cNvSpPr/>
            <p:nvPr/>
          </p:nvSpPr>
          <p:spPr>
            <a:xfrm>
              <a:off x="2779454" y="4900079"/>
              <a:ext cx="548640" cy="326575"/>
            </a:xfrm>
            <a:prstGeom prst="rect">
              <a:avLst/>
            </a:prstGeom>
            <a:gradFill flip="none" rotWithShape="1">
              <a:gsLst>
                <a:gs pos="0">
                  <a:srgbClr val="C7C8CB"/>
                </a:gs>
                <a:gs pos="100000">
                  <a:srgbClr val="BCBD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sp>
        <p:nvSpPr>
          <p:cNvPr id="46" name="Oval 45">
            <a:extLst>
              <a:ext uri="{FF2B5EF4-FFF2-40B4-BE49-F238E27FC236}">
                <a16:creationId xmlns:a16="http://schemas.microsoft.com/office/drawing/2014/main" id="{75CD9E1F-81D3-36CA-A891-2B90D989954B}"/>
              </a:ext>
              <a:ext uri="{C183D7F6-B498-43B3-948B-1728B52AA6E4}">
                <adec:decorative xmlns:adec="http://schemas.microsoft.com/office/drawing/2017/decorative" val="1"/>
              </a:ext>
            </a:extLst>
          </p:cNvPr>
          <p:cNvSpPr/>
          <p:nvPr/>
        </p:nvSpPr>
        <p:spPr>
          <a:xfrm flipH="1">
            <a:off x="352402" y="3183890"/>
            <a:ext cx="588011" cy="588011"/>
          </a:xfrm>
          <a:prstGeom prst="ellipse">
            <a:avLst/>
          </a:prstGeom>
          <a:solidFill>
            <a:srgbClr val="98A3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47" name="Rectangle 46">
            <a:extLst>
              <a:ext uri="{FF2B5EF4-FFF2-40B4-BE49-F238E27FC236}">
                <a16:creationId xmlns:a16="http://schemas.microsoft.com/office/drawing/2014/main" id="{2492FA22-11AD-3EED-1CB8-6383A91D3B47}"/>
              </a:ext>
              <a:ext uri="{C183D7F6-B498-43B3-948B-1728B52AA6E4}">
                <adec:decorative xmlns:adec="http://schemas.microsoft.com/office/drawing/2017/decorative" val="1"/>
              </a:ext>
            </a:extLst>
          </p:cNvPr>
          <p:cNvSpPr/>
          <p:nvPr/>
        </p:nvSpPr>
        <p:spPr>
          <a:xfrm>
            <a:off x="645146" y="3183890"/>
            <a:ext cx="1000689" cy="588010"/>
          </a:xfrm>
          <a:prstGeom prst="rect">
            <a:avLst/>
          </a:prstGeom>
          <a:solidFill>
            <a:srgbClr val="98A3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32" name="Rectangle 131">
            <a:extLst>
              <a:ext uri="{FF2B5EF4-FFF2-40B4-BE49-F238E27FC236}">
                <a16:creationId xmlns:a16="http://schemas.microsoft.com/office/drawing/2014/main" id="{60A4DC0F-9606-FCD1-AB9E-4CE8D08C8029}"/>
              </a:ext>
              <a:ext uri="{C183D7F6-B498-43B3-948B-1728B52AA6E4}">
                <adec:decorative xmlns:adec="http://schemas.microsoft.com/office/drawing/2017/decorative" val="1"/>
              </a:ext>
            </a:extLst>
          </p:cNvPr>
          <p:cNvSpPr/>
          <p:nvPr/>
        </p:nvSpPr>
        <p:spPr>
          <a:xfrm>
            <a:off x="577274" y="2095642"/>
            <a:ext cx="1000689" cy="588010"/>
          </a:xfrm>
          <a:prstGeom prst="rect">
            <a:avLst/>
          </a:prstGeom>
          <a:solidFill>
            <a:srgbClr val="6671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31" name="Rectangle 130">
            <a:extLst>
              <a:ext uri="{FF2B5EF4-FFF2-40B4-BE49-F238E27FC236}">
                <a16:creationId xmlns:a16="http://schemas.microsoft.com/office/drawing/2014/main" id="{DF10313F-7301-D94C-194E-F0C18AE1E36B}"/>
              </a:ext>
              <a:ext uri="{C183D7F6-B498-43B3-948B-1728B52AA6E4}">
                <adec:decorative xmlns:adec="http://schemas.microsoft.com/office/drawing/2017/decorative" val="1"/>
              </a:ext>
            </a:extLst>
          </p:cNvPr>
          <p:cNvSpPr/>
          <p:nvPr/>
        </p:nvSpPr>
        <p:spPr>
          <a:xfrm>
            <a:off x="513436" y="1002988"/>
            <a:ext cx="1000688" cy="588011"/>
          </a:xfrm>
          <a:prstGeom prst="rect">
            <a:avLst/>
          </a:pr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24" name="Rectangle 123">
            <a:extLst>
              <a:ext uri="{FF2B5EF4-FFF2-40B4-BE49-F238E27FC236}">
                <a16:creationId xmlns:a16="http://schemas.microsoft.com/office/drawing/2014/main" id="{05B468F4-A39B-318E-6E3C-19560CC0B61F}"/>
              </a:ext>
              <a:ext uri="{C183D7F6-B498-43B3-948B-1728B52AA6E4}">
                <adec:decorative xmlns:adec="http://schemas.microsoft.com/office/drawing/2017/decorative" val="1"/>
              </a:ext>
            </a:extLst>
          </p:cNvPr>
          <p:cNvSpPr/>
          <p:nvPr/>
        </p:nvSpPr>
        <p:spPr>
          <a:xfrm>
            <a:off x="2313639" y="1065599"/>
            <a:ext cx="6073476" cy="3294885"/>
          </a:xfrm>
          <a:prstGeom prst="rect">
            <a:avLst/>
          </a:prstGeom>
          <a:solidFill>
            <a:schemeClr val="bg1"/>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42" name="TextBox 141">
            <a:extLst>
              <a:ext uri="{FF2B5EF4-FFF2-40B4-BE49-F238E27FC236}">
                <a16:creationId xmlns:a16="http://schemas.microsoft.com/office/drawing/2014/main" id="{0CEE0F45-0A68-326B-3FF0-1E0B022A27D4}"/>
              </a:ext>
            </a:extLst>
          </p:cNvPr>
          <p:cNvSpPr txBox="1"/>
          <p:nvPr/>
        </p:nvSpPr>
        <p:spPr>
          <a:xfrm>
            <a:off x="922957" y="2187997"/>
            <a:ext cx="592182" cy="369332"/>
          </a:xfrm>
          <a:prstGeom prst="rect">
            <a:avLst/>
          </a:prstGeom>
          <a:noFill/>
        </p:spPr>
        <p:txBody>
          <a:bodyPr wrap="square" lIns="0" tIns="0" rIns="0" bIns="0" rtlCol="0">
            <a:spAutoFit/>
          </a:bodyPr>
          <a:lstStyle/>
          <a:p>
            <a:pPr rtl="0"/>
            <a:r>
              <a:rPr lang="en-gb" sz="2400" dirty="0">
                <a:solidFill>
                  <a:schemeClr val="bg1"/>
                </a:solidFill>
                <a:latin typeface="+mj-lt"/>
              </a:rPr>
              <a:t>20%</a:t>
            </a:r>
          </a:p>
        </p:txBody>
      </p:sp>
      <p:sp>
        <p:nvSpPr>
          <p:cNvPr id="143" name="TextBox 142">
            <a:extLst>
              <a:ext uri="{FF2B5EF4-FFF2-40B4-BE49-F238E27FC236}">
                <a16:creationId xmlns:a16="http://schemas.microsoft.com/office/drawing/2014/main" id="{350C3B2B-07E3-65DA-38F0-425102CA0266}"/>
              </a:ext>
            </a:extLst>
          </p:cNvPr>
          <p:cNvSpPr txBox="1"/>
          <p:nvPr/>
        </p:nvSpPr>
        <p:spPr>
          <a:xfrm>
            <a:off x="884320" y="1126843"/>
            <a:ext cx="618780" cy="369332"/>
          </a:xfrm>
          <a:prstGeom prst="rect">
            <a:avLst/>
          </a:prstGeom>
          <a:noFill/>
        </p:spPr>
        <p:txBody>
          <a:bodyPr wrap="square" lIns="0" tIns="0" rIns="0" bIns="0" rtlCol="0">
            <a:spAutoFit/>
          </a:bodyPr>
          <a:lstStyle/>
          <a:p>
            <a:pPr rtl="0"/>
            <a:r>
              <a:rPr lang="en-gb" sz="2400" dirty="0">
                <a:solidFill>
                  <a:schemeClr val="bg1"/>
                </a:solidFill>
                <a:latin typeface="+mj-lt"/>
              </a:rPr>
              <a:t>60%</a:t>
            </a:r>
          </a:p>
        </p:txBody>
      </p:sp>
      <p:pic>
        <p:nvPicPr>
          <p:cNvPr id="141" name="Picture 140">
            <a:extLst>
              <a:ext uri="{FF2B5EF4-FFF2-40B4-BE49-F238E27FC236}">
                <a16:creationId xmlns:a16="http://schemas.microsoft.com/office/drawing/2014/main" id="{99E29656-E622-1976-0810-31205E6D6B8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7254240" y="1"/>
            <a:ext cx="4937760" cy="6857999"/>
          </a:xfrm>
          <a:custGeom>
            <a:avLst/>
            <a:gdLst>
              <a:gd name="connsiteX0" fmla="*/ 0 w 4937760"/>
              <a:gd name="connsiteY0" fmla="*/ 0 h 6857999"/>
              <a:gd name="connsiteX1" fmla="*/ 4937760 w 4937760"/>
              <a:gd name="connsiteY1" fmla="*/ 0 h 6857999"/>
              <a:gd name="connsiteX2" fmla="*/ 4937760 w 4937760"/>
              <a:gd name="connsiteY2" fmla="*/ 6857999 h 6857999"/>
              <a:gd name="connsiteX3" fmla="*/ 0 w 493776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4937760" h="6857999">
                <a:moveTo>
                  <a:pt x="0" y="0"/>
                </a:moveTo>
                <a:lnTo>
                  <a:pt x="4937760" y="0"/>
                </a:lnTo>
                <a:lnTo>
                  <a:pt x="4937760" y="6857999"/>
                </a:lnTo>
                <a:lnTo>
                  <a:pt x="0" y="6857999"/>
                </a:lnTo>
                <a:close/>
              </a:path>
            </a:pathLst>
          </a:custGeom>
        </p:spPr>
      </p:pic>
      <p:sp>
        <p:nvSpPr>
          <p:cNvPr id="140" name="Rectangle 139">
            <a:extLst>
              <a:ext uri="{FF2B5EF4-FFF2-40B4-BE49-F238E27FC236}">
                <a16:creationId xmlns:a16="http://schemas.microsoft.com/office/drawing/2014/main" id="{2881E028-1128-0246-0BC9-79BA98850457}"/>
              </a:ext>
              <a:ext uri="{C183D7F6-B498-43B3-948B-1728B52AA6E4}">
                <adec:decorative xmlns:adec="http://schemas.microsoft.com/office/drawing/2017/decorative" val="1"/>
              </a:ext>
            </a:extLst>
          </p:cNvPr>
          <p:cNvSpPr/>
          <p:nvPr/>
        </p:nvSpPr>
        <p:spPr>
          <a:xfrm>
            <a:off x="7254240" y="34842"/>
            <a:ext cx="493776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US" dirty="0"/>
          </a:p>
        </p:txBody>
      </p:sp>
      <p:sp>
        <p:nvSpPr>
          <p:cNvPr id="35" name="Oval 34">
            <a:extLst>
              <a:ext uri="{FF2B5EF4-FFF2-40B4-BE49-F238E27FC236}">
                <a16:creationId xmlns:a16="http://schemas.microsoft.com/office/drawing/2014/main" id="{35DB36D8-64FC-8972-D240-572446B17A8E}"/>
              </a:ext>
              <a:ext uri="{C183D7F6-B498-43B3-948B-1728B52AA6E4}">
                <adec:decorative xmlns:adec="http://schemas.microsoft.com/office/drawing/2017/decorative" val="1"/>
              </a:ext>
            </a:extLst>
          </p:cNvPr>
          <p:cNvSpPr/>
          <p:nvPr/>
        </p:nvSpPr>
        <p:spPr>
          <a:xfrm>
            <a:off x="8912895" y="832629"/>
            <a:ext cx="1620450" cy="16204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45" name="TextBox 144">
            <a:extLst>
              <a:ext uri="{FF2B5EF4-FFF2-40B4-BE49-F238E27FC236}">
                <a16:creationId xmlns:a16="http://schemas.microsoft.com/office/drawing/2014/main" id="{4025D023-4B70-0E9D-2C81-2FC9C7577EF9}"/>
              </a:ext>
            </a:extLst>
          </p:cNvPr>
          <p:cNvSpPr txBox="1"/>
          <p:nvPr/>
        </p:nvSpPr>
        <p:spPr>
          <a:xfrm>
            <a:off x="8351520" y="3572256"/>
            <a:ext cx="3314700" cy="1107996"/>
          </a:xfrm>
          <a:prstGeom prst="rect">
            <a:avLst/>
          </a:prstGeom>
          <a:noFill/>
        </p:spPr>
        <p:txBody>
          <a:bodyPr wrap="square" lIns="0" tIns="0" rIns="0" bIns="0" rtlCol="0">
            <a:spAutoFit/>
          </a:bodyPr>
          <a:lstStyle/>
          <a:p>
            <a:pPr algn="ctr" rtl="0"/>
            <a:r>
              <a:rPr lang="en-GB" sz="2400" dirty="0">
                <a:solidFill>
                  <a:schemeClr val="bg1"/>
                </a:solidFill>
              </a:rPr>
              <a:t>Day = 60 %</a:t>
            </a:r>
          </a:p>
          <a:p>
            <a:pPr algn="ctr" rtl="0"/>
            <a:r>
              <a:rPr lang="en-GB" sz="2400" dirty="0">
                <a:solidFill>
                  <a:schemeClr val="bg1"/>
                </a:solidFill>
              </a:rPr>
              <a:t>Evening = 21%</a:t>
            </a:r>
          </a:p>
          <a:p>
            <a:pPr algn="ctr" rtl="0"/>
            <a:r>
              <a:rPr lang="en-GB" sz="2400" dirty="0">
                <a:solidFill>
                  <a:schemeClr val="bg1"/>
                </a:solidFill>
              </a:rPr>
              <a:t>Night = 19%</a:t>
            </a:r>
            <a:endParaRPr lang="en-gb" sz="2400" dirty="0">
              <a:solidFill>
                <a:schemeClr val="bg1"/>
              </a:solidFill>
            </a:endParaRPr>
          </a:p>
        </p:txBody>
      </p:sp>
      <p:cxnSp>
        <p:nvCxnSpPr>
          <p:cNvPr id="151" name="Straight Connector 150">
            <a:extLst>
              <a:ext uri="{FF2B5EF4-FFF2-40B4-BE49-F238E27FC236}">
                <a16:creationId xmlns:a16="http://schemas.microsoft.com/office/drawing/2014/main" id="{74EB5582-8291-8793-1CAF-A6817F82088E}"/>
              </a:ext>
              <a:ext uri="{C183D7F6-B498-43B3-948B-1728B52AA6E4}">
                <adec:decorative xmlns:adec="http://schemas.microsoft.com/office/drawing/2017/decorative" val="1"/>
              </a:ext>
            </a:extLst>
          </p:cNvPr>
          <p:cNvCxnSpPr/>
          <p:nvPr/>
        </p:nvCxnSpPr>
        <p:spPr>
          <a:xfrm>
            <a:off x="8991600" y="2790395"/>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20F7B155-37F1-5BC4-0CE1-E13848F9E984}"/>
              </a:ext>
              <a:ext uri="{C183D7F6-B498-43B3-948B-1728B52AA6E4}">
                <adec:decorative xmlns:adec="http://schemas.microsoft.com/office/drawing/2017/decorative" val="1"/>
              </a:ext>
            </a:extLst>
          </p:cNvPr>
          <p:cNvCxnSpPr/>
          <p:nvPr/>
        </p:nvCxnSpPr>
        <p:spPr>
          <a:xfrm>
            <a:off x="9347735" y="5910588"/>
            <a:ext cx="750771"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55" name="Freeform 34" descr="This image is an icon of three human beings and a circle. ">
            <a:extLst>
              <a:ext uri="{FF2B5EF4-FFF2-40B4-BE49-F238E27FC236}">
                <a16:creationId xmlns:a16="http://schemas.microsoft.com/office/drawing/2014/main" id="{C4724BB1-ADAA-55CC-9A89-0FA6EB9407F1}"/>
              </a:ext>
            </a:extLst>
          </p:cNvPr>
          <p:cNvSpPr>
            <a:spLocks noEditPoints="1"/>
          </p:cNvSpPr>
          <p:nvPr/>
        </p:nvSpPr>
        <p:spPr bwMode="auto">
          <a:xfrm>
            <a:off x="9347734" y="1266044"/>
            <a:ext cx="750772" cy="753618"/>
          </a:xfrm>
          <a:custGeom>
            <a:avLst/>
            <a:gdLst>
              <a:gd name="T0" fmla="*/ 1924 w 2048"/>
              <a:gd name="T1" fmla="*/ 300 h 2048"/>
              <a:gd name="T2" fmla="*/ 1324 w 2048"/>
              <a:gd name="T3" fmla="*/ 300 h 2048"/>
              <a:gd name="T4" fmla="*/ 1024 w 2048"/>
              <a:gd name="T5" fmla="*/ 240 h 2048"/>
              <a:gd name="T6" fmla="*/ 720 w 2048"/>
              <a:gd name="T7" fmla="*/ 300 h 2048"/>
              <a:gd name="T8" fmla="*/ 120 w 2048"/>
              <a:gd name="T9" fmla="*/ 300 h 2048"/>
              <a:gd name="T10" fmla="*/ 0 w 2048"/>
              <a:gd name="T11" fmla="*/ 900 h 2048"/>
              <a:gd name="T12" fmla="*/ 242 w 2048"/>
              <a:gd name="T13" fmla="*/ 960 h 2048"/>
              <a:gd name="T14" fmla="*/ 689 w 2048"/>
              <a:gd name="T15" fmla="*/ 1730 h 2048"/>
              <a:gd name="T16" fmla="*/ 660 w 2048"/>
              <a:gd name="T17" fmla="*/ 2048 h 2048"/>
              <a:gd name="T18" fmla="*/ 1444 w 2048"/>
              <a:gd name="T19" fmla="*/ 1988 h 2048"/>
              <a:gd name="T20" fmla="*/ 1804 w 2048"/>
              <a:gd name="T21" fmla="*/ 1020 h 2048"/>
              <a:gd name="T22" fmla="*/ 1988 w 2048"/>
              <a:gd name="T23" fmla="*/ 960 h 2048"/>
              <a:gd name="T24" fmla="*/ 1819 w 2048"/>
              <a:gd name="T25" fmla="*/ 527 h 2048"/>
              <a:gd name="T26" fmla="*/ 1804 w 2048"/>
              <a:gd name="T27" fmla="*/ 300 h 2048"/>
              <a:gd name="T28" fmla="*/ 1444 w 2048"/>
              <a:gd name="T29" fmla="*/ 300 h 2048"/>
              <a:gd name="T30" fmla="*/ 420 w 2048"/>
              <a:gd name="T31" fmla="*/ 120 h 2048"/>
              <a:gd name="T32" fmla="*/ 420 w 2048"/>
              <a:gd name="T33" fmla="*/ 480 h 2048"/>
              <a:gd name="T34" fmla="*/ 420 w 2048"/>
              <a:gd name="T35" fmla="*/ 120 h 2048"/>
              <a:gd name="T36" fmla="*/ 420 w 2048"/>
              <a:gd name="T37" fmla="*/ 600 h 2048"/>
              <a:gd name="T38" fmla="*/ 126 w 2048"/>
              <a:gd name="T39" fmla="*/ 840 h 2048"/>
              <a:gd name="T40" fmla="*/ 1024 w 2048"/>
              <a:gd name="T41" fmla="*/ 1684 h 2048"/>
              <a:gd name="T42" fmla="*/ 726 w 2048"/>
              <a:gd name="T43" fmla="*/ 1928 h 2048"/>
              <a:gd name="T44" fmla="*/ 1024 w 2048"/>
              <a:gd name="T45" fmla="*/ 1204 h 2048"/>
              <a:gd name="T46" fmla="*/ 1024 w 2048"/>
              <a:gd name="T47" fmla="*/ 1564 h 2048"/>
              <a:gd name="T48" fmla="*/ 1263 w 2048"/>
              <a:gd name="T49" fmla="*/ 1639 h 2048"/>
              <a:gd name="T50" fmla="*/ 1324 w 2048"/>
              <a:gd name="T51" fmla="*/ 1384 h 2048"/>
              <a:gd name="T52" fmla="*/ 720 w 2048"/>
              <a:gd name="T53" fmla="*/ 1384 h 2048"/>
              <a:gd name="T54" fmla="*/ 828 w 2048"/>
              <a:gd name="T55" fmla="*/ 1613 h 2048"/>
              <a:gd name="T56" fmla="*/ 360 w 2048"/>
              <a:gd name="T57" fmla="*/ 1020 h 2048"/>
              <a:gd name="T58" fmla="*/ 780 w 2048"/>
              <a:gd name="T59" fmla="*/ 960 h 2048"/>
              <a:gd name="T60" fmla="*/ 615 w 2048"/>
              <a:gd name="T61" fmla="*/ 528 h 2048"/>
              <a:gd name="T62" fmla="*/ 1024 w 2048"/>
              <a:gd name="T63" fmla="*/ 360 h 2048"/>
              <a:gd name="T64" fmla="*/ 1429 w 2048"/>
              <a:gd name="T65" fmla="*/ 528 h 2048"/>
              <a:gd name="T66" fmla="*/ 1264 w 2048"/>
              <a:gd name="T67" fmla="*/ 960 h 2048"/>
              <a:gd name="T68" fmla="*/ 1684 w 2048"/>
              <a:gd name="T69" fmla="*/ 1020 h 2048"/>
              <a:gd name="T70" fmla="*/ 1330 w 2048"/>
              <a:gd name="T71" fmla="*/ 840 h 2048"/>
              <a:gd name="T72" fmla="*/ 1922 w 2048"/>
              <a:gd name="T73" fmla="*/ 8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2048">
                <a:moveTo>
                  <a:pt x="1819" y="527"/>
                </a:moveTo>
                <a:cubicBezTo>
                  <a:pt x="1883" y="472"/>
                  <a:pt x="1924" y="391"/>
                  <a:pt x="1924" y="300"/>
                </a:cubicBezTo>
                <a:cubicBezTo>
                  <a:pt x="1924" y="135"/>
                  <a:pt x="1789" y="0"/>
                  <a:pt x="1624" y="0"/>
                </a:cubicBezTo>
                <a:cubicBezTo>
                  <a:pt x="1459" y="0"/>
                  <a:pt x="1324" y="135"/>
                  <a:pt x="1324" y="300"/>
                </a:cubicBezTo>
                <a:cubicBezTo>
                  <a:pt x="1324" y="300"/>
                  <a:pt x="1324" y="300"/>
                  <a:pt x="1324" y="300"/>
                </a:cubicBezTo>
                <a:cubicBezTo>
                  <a:pt x="1229" y="261"/>
                  <a:pt x="1128" y="240"/>
                  <a:pt x="1024" y="240"/>
                </a:cubicBezTo>
                <a:cubicBezTo>
                  <a:pt x="920" y="240"/>
                  <a:pt x="816" y="261"/>
                  <a:pt x="720" y="301"/>
                </a:cubicBezTo>
                <a:cubicBezTo>
                  <a:pt x="720" y="300"/>
                  <a:pt x="720" y="300"/>
                  <a:pt x="720" y="300"/>
                </a:cubicBezTo>
                <a:cubicBezTo>
                  <a:pt x="720" y="135"/>
                  <a:pt x="585" y="0"/>
                  <a:pt x="420" y="0"/>
                </a:cubicBezTo>
                <a:cubicBezTo>
                  <a:pt x="255" y="0"/>
                  <a:pt x="120" y="135"/>
                  <a:pt x="120" y="300"/>
                </a:cubicBezTo>
                <a:cubicBezTo>
                  <a:pt x="120" y="391"/>
                  <a:pt x="161" y="473"/>
                  <a:pt x="225" y="528"/>
                </a:cubicBezTo>
                <a:cubicBezTo>
                  <a:pt x="91" y="598"/>
                  <a:pt x="0" y="739"/>
                  <a:pt x="0" y="900"/>
                </a:cubicBezTo>
                <a:cubicBezTo>
                  <a:pt x="0" y="933"/>
                  <a:pt x="27" y="960"/>
                  <a:pt x="60" y="960"/>
                </a:cubicBezTo>
                <a:cubicBezTo>
                  <a:pt x="242" y="960"/>
                  <a:pt x="242" y="960"/>
                  <a:pt x="242" y="960"/>
                </a:cubicBezTo>
                <a:cubicBezTo>
                  <a:pt x="241" y="980"/>
                  <a:pt x="240" y="1000"/>
                  <a:pt x="240" y="1020"/>
                </a:cubicBezTo>
                <a:cubicBezTo>
                  <a:pt x="240" y="1337"/>
                  <a:pt x="429" y="1608"/>
                  <a:pt x="689" y="1730"/>
                </a:cubicBezTo>
                <a:cubicBezTo>
                  <a:pt x="631" y="1804"/>
                  <a:pt x="600" y="1894"/>
                  <a:pt x="600" y="1988"/>
                </a:cubicBezTo>
                <a:cubicBezTo>
                  <a:pt x="600" y="2021"/>
                  <a:pt x="627" y="2048"/>
                  <a:pt x="660" y="2048"/>
                </a:cubicBezTo>
                <a:cubicBezTo>
                  <a:pt x="1384" y="2048"/>
                  <a:pt x="1384" y="2048"/>
                  <a:pt x="1384" y="2048"/>
                </a:cubicBezTo>
                <a:cubicBezTo>
                  <a:pt x="1417" y="2048"/>
                  <a:pt x="1444" y="2021"/>
                  <a:pt x="1444" y="1988"/>
                </a:cubicBezTo>
                <a:cubicBezTo>
                  <a:pt x="1444" y="1891"/>
                  <a:pt x="1411" y="1801"/>
                  <a:pt x="1357" y="1729"/>
                </a:cubicBezTo>
                <a:cubicBezTo>
                  <a:pt x="1619" y="1605"/>
                  <a:pt x="1804" y="1333"/>
                  <a:pt x="1804" y="1020"/>
                </a:cubicBezTo>
                <a:cubicBezTo>
                  <a:pt x="1804" y="1000"/>
                  <a:pt x="1803" y="980"/>
                  <a:pt x="1802" y="960"/>
                </a:cubicBezTo>
                <a:cubicBezTo>
                  <a:pt x="1988" y="960"/>
                  <a:pt x="1988" y="960"/>
                  <a:pt x="1988" y="960"/>
                </a:cubicBezTo>
                <a:cubicBezTo>
                  <a:pt x="2021" y="960"/>
                  <a:pt x="2048" y="933"/>
                  <a:pt x="2048" y="900"/>
                </a:cubicBezTo>
                <a:cubicBezTo>
                  <a:pt x="2048" y="738"/>
                  <a:pt x="1955" y="597"/>
                  <a:pt x="1819" y="527"/>
                </a:cubicBezTo>
                <a:close/>
                <a:moveTo>
                  <a:pt x="1624" y="120"/>
                </a:moveTo>
                <a:cubicBezTo>
                  <a:pt x="1723" y="120"/>
                  <a:pt x="1804" y="201"/>
                  <a:pt x="1804" y="300"/>
                </a:cubicBezTo>
                <a:cubicBezTo>
                  <a:pt x="1804" y="399"/>
                  <a:pt x="1723" y="480"/>
                  <a:pt x="1624" y="480"/>
                </a:cubicBezTo>
                <a:cubicBezTo>
                  <a:pt x="1525" y="480"/>
                  <a:pt x="1444" y="399"/>
                  <a:pt x="1444" y="300"/>
                </a:cubicBezTo>
                <a:cubicBezTo>
                  <a:pt x="1444" y="201"/>
                  <a:pt x="1525" y="120"/>
                  <a:pt x="1624" y="120"/>
                </a:cubicBezTo>
                <a:close/>
                <a:moveTo>
                  <a:pt x="420" y="120"/>
                </a:moveTo>
                <a:cubicBezTo>
                  <a:pt x="519" y="120"/>
                  <a:pt x="600" y="201"/>
                  <a:pt x="600" y="300"/>
                </a:cubicBezTo>
                <a:cubicBezTo>
                  <a:pt x="600" y="399"/>
                  <a:pt x="519" y="480"/>
                  <a:pt x="420" y="480"/>
                </a:cubicBezTo>
                <a:cubicBezTo>
                  <a:pt x="321" y="480"/>
                  <a:pt x="240" y="399"/>
                  <a:pt x="240" y="300"/>
                </a:cubicBezTo>
                <a:cubicBezTo>
                  <a:pt x="240" y="201"/>
                  <a:pt x="321" y="120"/>
                  <a:pt x="420" y="120"/>
                </a:cubicBezTo>
                <a:close/>
                <a:moveTo>
                  <a:pt x="126" y="840"/>
                </a:moveTo>
                <a:cubicBezTo>
                  <a:pt x="154" y="703"/>
                  <a:pt x="275" y="600"/>
                  <a:pt x="420" y="600"/>
                </a:cubicBezTo>
                <a:cubicBezTo>
                  <a:pt x="565" y="600"/>
                  <a:pt x="686" y="703"/>
                  <a:pt x="714" y="840"/>
                </a:cubicBezTo>
                <a:lnTo>
                  <a:pt x="126" y="840"/>
                </a:lnTo>
                <a:close/>
                <a:moveTo>
                  <a:pt x="726" y="1928"/>
                </a:moveTo>
                <a:cubicBezTo>
                  <a:pt x="755" y="1791"/>
                  <a:pt x="880" y="1684"/>
                  <a:pt x="1024" y="1684"/>
                </a:cubicBezTo>
                <a:cubicBezTo>
                  <a:pt x="1169" y="1684"/>
                  <a:pt x="1291" y="1789"/>
                  <a:pt x="1318" y="1928"/>
                </a:cubicBezTo>
                <a:lnTo>
                  <a:pt x="726" y="1928"/>
                </a:lnTo>
                <a:close/>
                <a:moveTo>
                  <a:pt x="840" y="1384"/>
                </a:moveTo>
                <a:cubicBezTo>
                  <a:pt x="840" y="1286"/>
                  <a:pt x="924" y="1204"/>
                  <a:pt x="1024" y="1204"/>
                </a:cubicBezTo>
                <a:cubicBezTo>
                  <a:pt x="1123" y="1204"/>
                  <a:pt x="1204" y="1285"/>
                  <a:pt x="1204" y="1384"/>
                </a:cubicBezTo>
                <a:cubicBezTo>
                  <a:pt x="1204" y="1483"/>
                  <a:pt x="1123" y="1564"/>
                  <a:pt x="1024" y="1564"/>
                </a:cubicBezTo>
                <a:cubicBezTo>
                  <a:pt x="924" y="1564"/>
                  <a:pt x="840" y="1482"/>
                  <a:pt x="840" y="1384"/>
                </a:cubicBezTo>
                <a:close/>
                <a:moveTo>
                  <a:pt x="1263" y="1639"/>
                </a:moveTo>
                <a:cubicBezTo>
                  <a:pt x="1249" y="1629"/>
                  <a:pt x="1234" y="1620"/>
                  <a:pt x="1218" y="1612"/>
                </a:cubicBezTo>
                <a:cubicBezTo>
                  <a:pt x="1283" y="1557"/>
                  <a:pt x="1324" y="1475"/>
                  <a:pt x="1324" y="1384"/>
                </a:cubicBezTo>
                <a:cubicBezTo>
                  <a:pt x="1324" y="1219"/>
                  <a:pt x="1189" y="1084"/>
                  <a:pt x="1024" y="1084"/>
                </a:cubicBezTo>
                <a:cubicBezTo>
                  <a:pt x="858" y="1084"/>
                  <a:pt x="720" y="1218"/>
                  <a:pt x="720" y="1384"/>
                </a:cubicBezTo>
                <a:cubicBezTo>
                  <a:pt x="720" y="1464"/>
                  <a:pt x="752" y="1540"/>
                  <a:pt x="810" y="1597"/>
                </a:cubicBezTo>
                <a:cubicBezTo>
                  <a:pt x="816" y="1602"/>
                  <a:pt x="822" y="1608"/>
                  <a:pt x="828" y="1613"/>
                </a:cubicBezTo>
                <a:cubicBezTo>
                  <a:pt x="813" y="1621"/>
                  <a:pt x="798" y="1630"/>
                  <a:pt x="783" y="1640"/>
                </a:cubicBezTo>
                <a:cubicBezTo>
                  <a:pt x="529" y="1542"/>
                  <a:pt x="360" y="1296"/>
                  <a:pt x="360" y="1020"/>
                </a:cubicBezTo>
                <a:cubicBezTo>
                  <a:pt x="360" y="1000"/>
                  <a:pt x="361" y="980"/>
                  <a:pt x="363" y="960"/>
                </a:cubicBezTo>
                <a:cubicBezTo>
                  <a:pt x="780" y="960"/>
                  <a:pt x="780" y="960"/>
                  <a:pt x="780" y="960"/>
                </a:cubicBezTo>
                <a:cubicBezTo>
                  <a:pt x="813" y="960"/>
                  <a:pt x="840" y="933"/>
                  <a:pt x="840" y="900"/>
                </a:cubicBezTo>
                <a:cubicBezTo>
                  <a:pt x="840" y="739"/>
                  <a:pt x="749" y="598"/>
                  <a:pt x="615" y="528"/>
                </a:cubicBezTo>
                <a:cubicBezTo>
                  <a:pt x="638" y="508"/>
                  <a:pt x="659" y="484"/>
                  <a:pt x="675" y="458"/>
                </a:cubicBezTo>
                <a:cubicBezTo>
                  <a:pt x="778" y="395"/>
                  <a:pt x="901" y="360"/>
                  <a:pt x="1024" y="360"/>
                </a:cubicBezTo>
                <a:cubicBezTo>
                  <a:pt x="1146" y="360"/>
                  <a:pt x="1265" y="394"/>
                  <a:pt x="1369" y="458"/>
                </a:cubicBezTo>
                <a:cubicBezTo>
                  <a:pt x="1385" y="484"/>
                  <a:pt x="1406" y="508"/>
                  <a:pt x="1429" y="528"/>
                </a:cubicBezTo>
                <a:cubicBezTo>
                  <a:pt x="1295" y="598"/>
                  <a:pt x="1204" y="739"/>
                  <a:pt x="1204" y="900"/>
                </a:cubicBezTo>
                <a:cubicBezTo>
                  <a:pt x="1204" y="933"/>
                  <a:pt x="1231" y="960"/>
                  <a:pt x="1264" y="960"/>
                </a:cubicBezTo>
                <a:cubicBezTo>
                  <a:pt x="1681" y="960"/>
                  <a:pt x="1681" y="960"/>
                  <a:pt x="1681" y="960"/>
                </a:cubicBezTo>
                <a:cubicBezTo>
                  <a:pt x="1683" y="980"/>
                  <a:pt x="1684" y="1000"/>
                  <a:pt x="1684" y="1020"/>
                </a:cubicBezTo>
                <a:cubicBezTo>
                  <a:pt x="1684" y="1296"/>
                  <a:pt x="1516" y="1541"/>
                  <a:pt x="1263" y="1639"/>
                </a:cubicBezTo>
                <a:close/>
                <a:moveTo>
                  <a:pt x="1330" y="840"/>
                </a:moveTo>
                <a:cubicBezTo>
                  <a:pt x="1358" y="703"/>
                  <a:pt x="1479" y="600"/>
                  <a:pt x="1624" y="600"/>
                </a:cubicBezTo>
                <a:cubicBezTo>
                  <a:pt x="1771" y="600"/>
                  <a:pt x="1894" y="703"/>
                  <a:pt x="1922" y="840"/>
                </a:cubicBezTo>
                <a:lnTo>
                  <a:pt x="1330" y="840"/>
                </a:lnTo>
                <a:close/>
              </a:path>
            </a:pathLst>
          </a:custGeom>
          <a:solidFill>
            <a:srgbClr val="30353F"/>
          </a:solidFill>
          <a:ln>
            <a:noFill/>
          </a:ln>
        </p:spPr>
        <p:txBody>
          <a:bodyPr vert="horz" wrap="square" lIns="91440" tIns="45720" rIns="91440" bIns="45720" numCol="1" rtlCol="0" anchor="t" anchorCtr="0" compatLnSpc="1">
            <a:prstTxWarp prst="textNoShape">
              <a:avLst/>
            </a:prstTxWarp>
          </a:bodyPr>
          <a:lstStyle/>
          <a:p>
            <a:pPr rtl="0"/>
            <a:endParaRPr lang="en-US" dirty="0"/>
          </a:p>
        </p:txBody>
      </p:sp>
      <p:sp>
        <p:nvSpPr>
          <p:cNvPr id="144" name="TextBox 143">
            <a:extLst>
              <a:ext uri="{FF2B5EF4-FFF2-40B4-BE49-F238E27FC236}">
                <a16:creationId xmlns:a16="http://schemas.microsoft.com/office/drawing/2014/main" id="{ED92EDB2-3598-527E-95A1-0EDBBC32E628}"/>
              </a:ext>
            </a:extLst>
          </p:cNvPr>
          <p:cNvSpPr txBox="1"/>
          <p:nvPr/>
        </p:nvSpPr>
        <p:spPr>
          <a:xfrm>
            <a:off x="1016030" y="3307745"/>
            <a:ext cx="638564" cy="369332"/>
          </a:xfrm>
          <a:prstGeom prst="rect">
            <a:avLst/>
          </a:prstGeom>
          <a:noFill/>
        </p:spPr>
        <p:txBody>
          <a:bodyPr wrap="square" lIns="0" tIns="0" rIns="0" bIns="0" rtlCol="0">
            <a:spAutoFit/>
          </a:bodyPr>
          <a:lstStyle/>
          <a:p>
            <a:pPr rtl="0"/>
            <a:r>
              <a:rPr lang="en-gb" sz="2400" dirty="0">
                <a:solidFill>
                  <a:schemeClr val="bg1"/>
                </a:solidFill>
                <a:latin typeface="+mj-lt"/>
              </a:rPr>
              <a:t>18%</a:t>
            </a:r>
          </a:p>
        </p:txBody>
      </p:sp>
      <p:pic>
        <p:nvPicPr>
          <p:cNvPr id="8" name="Picture 7" descr="A pie chart with numbers and a few days of work&#10;&#10;AI-generated content may be incorrect.">
            <a:extLst>
              <a:ext uri="{FF2B5EF4-FFF2-40B4-BE49-F238E27FC236}">
                <a16:creationId xmlns:a16="http://schemas.microsoft.com/office/drawing/2014/main" id="{4A5E3CE7-3BA5-CFF4-2307-491FE4E8C6A5}"/>
              </a:ext>
            </a:extLst>
          </p:cNvPr>
          <p:cNvPicPr>
            <a:picLocks noChangeAspect="1"/>
          </p:cNvPicPr>
          <p:nvPr/>
        </p:nvPicPr>
        <p:blipFill>
          <a:blip r:embed="rId5">
            <a:duotone>
              <a:schemeClr val="accent5">
                <a:shade val="45000"/>
                <a:satMod val="135000"/>
              </a:schemeClr>
              <a:prstClr val="white"/>
            </a:duotone>
            <a:extLst>
              <a:ext uri="{BEBA8EAE-BF5A-486C-A8C5-ECC9F3942E4B}">
                <a14:imgProps xmlns:a14="http://schemas.microsoft.com/office/drawing/2010/main">
                  <a14:imgLayer r:embed="rId6">
                    <a14:imgEffect>
                      <a14:colorTemperature colorTemp="1500"/>
                    </a14:imgEffect>
                    <a14:imgEffect>
                      <a14:saturation sat="374000"/>
                    </a14:imgEffect>
                  </a14:imgLayer>
                </a14:imgProps>
              </a:ext>
              <a:ext uri="{28A0092B-C50C-407E-A947-70E740481C1C}">
                <a14:useLocalDpi xmlns:a14="http://schemas.microsoft.com/office/drawing/2010/main" val="0"/>
              </a:ext>
            </a:extLst>
          </a:blip>
          <a:stretch>
            <a:fillRect/>
          </a:stretch>
        </p:blipFill>
        <p:spPr>
          <a:xfrm>
            <a:off x="1602097" y="410073"/>
            <a:ext cx="6749423" cy="462861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4" name="Graphic 13" descr="Sun with solid fill">
            <a:extLst>
              <a:ext uri="{FF2B5EF4-FFF2-40B4-BE49-F238E27FC236}">
                <a16:creationId xmlns:a16="http://schemas.microsoft.com/office/drawing/2014/main" id="{DC9F8ED7-46DE-2E5A-BAB1-35B5527F611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93801" y="1065599"/>
            <a:ext cx="491820" cy="491820"/>
          </a:xfrm>
          <a:prstGeom prst="rect">
            <a:avLst/>
          </a:prstGeom>
        </p:spPr>
      </p:pic>
      <p:pic>
        <p:nvPicPr>
          <p:cNvPr id="16" name="Graphic 15" descr="Moon and stars with solid fill">
            <a:extLst>
              <a:ext uri="{FF2B5EF4-FFF2-40B4-BE49-F238E27FC236}">
                <a16:creationId xmlns:a16="http://schemas.microsoft.com/office/drawing/2014/main" id="{B16C22A2-2C63-31FB-2FE8-406D988234D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78776" y="3254845"/>
            <a:ext cx="417995" cy="417995"/>
          </a:xfrm>
          <a:prstGeom prst="rect">
            <a:avLst/>
          </a:prstGeom>
        </p:spPr>
      </p:pic>
      <p:pic>
        <p:nvPicPr>
          <p:cNvPr id="20" name="Graphic 19" descr="Sunset scene with solid fill">
            <a:extLst>
              <a:ext uri="{FF2B5EF4-FFF2-40B4-BE49-F238E27FC236}">
                <a16:creationId xmlns:a16="http://schemas.microsoft.com/office/drawing/2014/main" id="{D31D396D-C1FB-7B20-43EA-8967941C10CF}"/>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10813" y="2045831"/>
            <a:ext cx="588010" cy="588010"/>
          </a:xfrm>
          <a:prstGeom prst="rect">
            <a:avLst/>
          </a:prstGeom>
        </p:spPr>
      </p:pic>
      <p:sp>
        <p:nvSpPr>
          <p:cNvPr id="2" name="Footer Placeholder 1">
            <a:extLst>
              <a:ext uri="{FF2B5EF4-FFF2-40B4-BE49-F238E27FC236}">
                <a16:creationId xmlns:a16="http://schemas.microsoft.com/office/drawing/2014/main" id="{500BFC6F-05EB-9828-F81E-6520EA226707}"/>
              </a:ext>
            </a:extLst>
          </p:cNvPr>
          <p:cNvSpPr>
            <a:spLocks noGrp="1"/>
          </p:cNvSpPr>
          <p:nvPr>
            <p:ph type="ftr" sz="quarter" idx="11"/>
          </p:nvPr>
        </p:nvSpPr>
        <p:spPr/>
        <p:txBody>
          <a:bodyPr/>
          <a:lstStyle/>
          <a:p>
            <a:pPr rtl="0"/>
            <a:r>
              <a:rPr lang="en-US"/>
              <a:t>Adventure Works 2019 </a:t>
            </a:r>
          </a:p>
        </p:txBody>
      </p:sp>
      <p:sp>
        <p:nvSpPr>
          <p:cNvPr id="4" name="Slide Number Placeholder 3">
            <a:extLst>
              <a:ext uri="{FF2B5EF4-FFF2-40B4-BE49-F238E27FC236}">
                <a16:creationId xmlns:a16="http://schemas.microsoft.com/office/drawing/2014/main" id="{D9905496-F2D3-F488-4390-3656988C46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rtl="0">
              <a:defRPr lang="en-gb"/>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Team 2 Analytics Avengers</a:t>
            </a:r>
          </a:p>
        </p:txBody>
      </p:sp>
      <p:sp>
        <p:nvSpPr>
          <p:cNvPr id="5" name="TextBox 4">
            <a:extLst>
              <a:ext uri="{FF2B5EF4-FFF2-40B4-BE49-F238E27FC236}">
                <a16:creationId xmlns:a16="http://schemas.microsoft.com/office/drawing/2014/main" id="{4847FEA6-4BB7-9064-F003-4422188AA954}"/>
              </a:ext>
            </a:extLst>
          </p:cNvPr>
          <p:cNvSpPr txBox="1"/>
          <p:nvPr/>
        </p:nvSpPr>
        <p:spPr>
          <a:xfrm>
            <a:off x="566102" y="184923"/>
            <a:ext cx="3132236" cy="461665"/>
          </a:xfrm>
          <a:prstGeom prst="rect">
            <a:avLst/>
          </a:prstGeom>
          <a:noFill/>
        </p:spPr>
        <p:txBody>
          <a:bodyPr wrap="square" rtlCol="0">
            <a:spAutoFit/>
          </a:bodyPr>
          <a:lstStyle/>
          <a:p>
            <a:r>
              <a:rPr lang="en-GB" sz="2400" dirty="0"/>
              <a:t>(d) Working Patterns</a:t>
            </a:r>
          </a:p>
        </p:txBody>
      </p:sp>
    </p:spTree>
    <p:extLst>
      <p:ext uri="{BB962C8B-B14F-4D97-AF65-F5344CB8AC3E}">
        <p14:creationId xmlns:p14="http://schemas.microsoft.com/office/powerpoint/2010/main" val="1763348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presentation, from 24Slides</Template>
  <TotalTime>1215</TotalTime>
  <Words>1102</Words>
  <Application>Microsoft Office PowerPoint</Application>
  <PresentationFormat>Widescreen</PresentationFormat>
  <Paragraphs>241</Paragraphs>
  <Slides>16</Slides>
  <Notes>16</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Aptos Narrow</vt:lpstr>
      <vt:lpstr>Arial</vt:lpstr>
      <vt:lpstr>Calibri</vt:lpstr>
      <vt:lpstr>Century Gothic</vt:lpstr>
      <vt:lpstr>Segoe Sans</vt:lpstr>
      <vt:lpstr>Segoe UI Light</vt:lpstr>
      <vt:lpstr>Office Theme</vt:lpstr>
      <vt:lpstr>PowerPoint Presentation</vt:lpstr>
      <vt:lpstr>Q. What is the relationship between sick leave and Job Title?  </vt:lpstr>
      <vt:lpstr>PowerPoint Presentation</vt:lpstr>
      <vt:lpstr>PowerPoint Presentation</vt:lpstr>
      <vt:lpstr>PowerPoint Presentation</vt:lpstr>
      <vt:lpstr>PowerPoint Presentation</vt:lpstr>
      <vt:lpstr>(b) Sick Leave By Department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Shilla S (DA-X3-LLe)</dc:creator>
  <cp:lastModifiedBy>Shilla S</cp:lastModifiedBy>
  <cp:revision>14</cp:revision>
  <cp:lastPrinted>2025-06-10T18:39:54Z</cp:lastPrinted>
  <dcterms:created xsi:type="dcterms:W3CDTF">2025-04-01T08:10:32Z</dcterms:created>
  <dcterms:modified xsi:type="dcterms:W3CDTF">2025-06-10T18:39:56Z</dcterms:modified>
</cp:coreProperties>
</file>